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xls" ContentType="application/vnd.ms-exce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handoutMasterIdLst>
    <p:handoutMasterId r:id="rId97"/>
  </p:handoutMasterIdLst>
  <p:sldIdLst>
    <p:sldId id="256" r:id="rId2"/>
    <p:sldId id="1243" r:id="rId3"/>
    <p:sldId id="1820" r:id="rId4"/>
    <p:sldId id="1823" r:id="rId5"/>
    <p:sldId id="1913" r:id="rId6"/>
    <p:sldId id="1850" r:id="rId7"/>
    <p:sldId id="1852" r:id="rId8"/>
    <p:sldId id="1828" r:id="rId9"/>
    <p:sldId id="1829" r:id="rId10"/>
    <p:sldId id="1830" r:id="rId11"/>
    <p:sldId id="1845" r:id="rId12"/>
    <p:sldId id="1831" r:id="rId13"/>
    <p:sldId id="1832" r:id="rId14"/>
    <p:sldId id="1833" r:id="rId15"/>
    <p:sldId id="1849" r:id="rId16"/>
    <p:sldId id="1644" r:id="rId17"/>
    <p:sldId id="1683" r:id="rId18"/>
    <p:sldId id="1654" r:id="rId19"/>
    <p:sldId id="1838" r:id="rId20"/>
    <p:sldId id="1883" r:id="rId21"/>
    <p:sldId id="1885" r:id="rId22"/>
    <p:sldId id="1853" r:id="rId23"/>
    <p:sldId id="1856" r:id="rId24"/>
    <p:sldId id="1857" r:id="rId25"/>
    <p:sldId id="1880" r:id="rId26"/>
    <p:sldId id="1881" r:id="rId27"/>
    <p:sldId id="1860" r:id="rId28"/>
    <p:sldId id="1861" r:id="rId29"/>
    <p:sldId id="1862" r:id="rId30"/>
    <p:sldId id="1863" r:id="rId31"/>
    <p:sldId id="1864" r:id="rId32"/>
    <p:sldId id="1865" r:id="rId33"/>
    <p:sldId id="1866" r:id="rId34"/>
    <p:sldId id="1867" r:id="rId35"/>
    <p:sldId id="1868" r:id="rId36"/>
    <p:sldId id="1869" r:id="rId37"/>
    <p:sldId id="1870" r:id="rId38"/>
    <p:sldId id="1871" r:id="rId39"/>
    <p:sldId id="1872" r:id="rId40"/>
    <p:sldId id="1873" r:id="rId41"/>
    <p:sldId id="1874" r:id="rId42"/>
    <p:sldId id="1875" r:id="rId43"/>
    <p:sldId id="1876" r:id="rId44"/>
    <p:sldId id="1877" r:id="rId45"/>
    <p:sldId id="1878" r:id="rId46"/>
    <p:sldId id="1686" r:id="rId47"/>
    <p:sldId id="1886" r:id="rId48"/>
    <p:sldId id="1887" r:id="rId49"/>
    <p:sldId id="1888" r:id="rId50"/>
    <p:sldId id="1889" r:id="rId51"/>
    <p:sldId id="1915" r:id="rId52"/>
    <p:sldId id="1948" r:id="rId53"/>
    <p:sldId id="1840" r:id="rId54"/>
    <p:sldId id="1622" r:id="rId55"/>
    <p:sldId id="1907" r:id="rId56"/>
    <p:sldId id="1916" r:id="rId57"/>
    <p:sldId id="1893" r:id="rId58"/>
    <p:sldId id="1894" r:id="rId59"/>
    <p:sldId id="1895" r:id="rId60"/>
    <p:sldId id="1896" r:id="rId61"/>
    <p:sldId id="1897" r:id="rId62"/>
    <p:sldId id="1900" r:id="rId63"/>
    <p:sldId id="1901" r:id="rId64"/>
    <p:sldId id="1902" r:id="rId65"/>
    <p:sldId id="1903" r:id="rId66"/>
    <p:sldId id="1904" r:id="rId67"/>
    <p:sldId id="1905" r:id="rId68"/>
    <p:sldId id="1906" r:id="rId69"/>
    <p:sldId id="1924" r:id="rId70"/>
    <p:sldId id="1925" r:id="rId71"/>
    <p:sldId id="1928" r:id="rId72"/>
    <p:sldId id="1929" r:id="rId73"/>
    <p:sldId id="1930" r:id="rId74"/>
    <p:sldId id="1936" r:id="rId75"/>
    <p:sldId id="1937" r:id="rId76"/>
    <p:sldId id="1938" r:id="rId77"/>
    <p:sldId id="1939" r:id="rId78"/>
    <p:sldId id="1940" r:id="rId79"/>
    <p:sldId id="1941" r:id="rId80"/>
    <p:sldId id="1942" r:id="rId81"/>
    <p:sldId id="1943" r:id="rId82"/>
    <p:sldId id="1944" r:id="rId83"/>
    <p:sldId id="1945" r:id="rId84"/>
    <p:sldId id="1946" r:id="rId85"/>
    <p:sldId id="1947" r:id="rId86"/>
    <p:sldId id="1891" r:id="rId87"/>
    <p:sldId id="1892" r:id="rId88"/>
    <p:sldId id="1922" r:id="rId89"/>
    <p:sldId id="1923" r:id="rId90"/>
    <p:sldId id="1882" r:id="rId91"/>
    <p:sldId id="1914" r:id="rId92"/>
    <p:sldId id="1918" r:id="rId93"/>
    <p:sldId id="1826" r:id="rId94"/>
    <p:sldId id="1635" r:id="rId95"/>
  </p:sldIdLst>
  <p:sldSz cx="9144000" cy="6858000" type="screen4x3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272"/>
    <a:srgbClr val="FF0000"/>
    <a:srgbClr val="CC3399"/>
    <a:srgbClr val="660066"/>
    <a:srgbClr val="CCFF33"/>
    <a:srgbClr val="3333FF"/>
    <a:srgbClr val="99FF66"/>
    <a:srgbClr val="07041A"/>
    <a:srgbClr val="FFFFFF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56" autoAdjust="0"/>
    <p:restoredTop sz="94494" autoAdjust="0"/>
  </p:normalViewPr>
  <p:slideViewPr>
    <p:cSldViewPr>
      <p:cViewPr varScale="1">
        <p:scale>
          <a:sx n="98" d="100"/>
          <a:sy n="98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88" y="-84"/>
      </p:cViewPr>
      <p:guideLst>
        <p:guide orient="horz" pos="3156"/>
        <p:guide pos="216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ED7D8D-59A7-4D20-B7ED-F12A43BC9BF4}" type="doc">
      <dgm:prSet loTypeId="urn:microsoft.com/office/officeart/2005/8/layout/hProcess9" loCatId="process" qsTypeId="urn:microsoft.com/office/officeart/2005/8/quickstyle/simple1" qsCatId="simple" csTypeId="urn:microsoft.com/office/officeart/2005/8/colors/accent2_2" csCatId="accent2" phldr="1"/>
      <dgm:spPr/>
    </dgm:pt>
    <dgm:pt modelId="{266EEF91-C447-4686-A8DB-255F1F3F9B2A}">
      <dgm:prSet phldrT="[Text]"/>
      <dgm:spPr/>
      <dgm:t>
        <a:bodyPr/>
        <a:lstStyle/>
        <a:p>
          <a:pPr algn="ctr"/>
          <a:endParaRPr lang="en-US" b="1" dirty="0" smtClean="0"/>
        </a:p>
        <a:p>
          <a:pPr algn="ctr"/>
          <a:r>
            <a:rPr lang="en-US" b="1" dirty="0" err="1" smtClean="0"/>
            <a:t>Naskah</a:t>
          </a:r>
          <a:endParaRPr lang="en-US" b="1" dirty="0" smtClean="0"/>
        </a:p>
        <a:p>
          <a:pPr algn="ctr"/>
          <a:r>
            <a:rPr lang="en-US" b="1" dirty="0" smtClean="0"/>
            <a:t> </a:t>
          </a:r>
          <a:endParaRPr lang="en-US" b="1" dirty="0"/>
        </a:p>
      </dgm:t>
    </dgm:pt>
    <dgm:pt modelId="{C8C68C78-BFED-4BA4-B676-09F624E8883B}" type="parTrans" cxnId="{C2AC635C-E978-4B5C-8B5C-872284935669}">
      <dgm:prSet/>
      <dgm:spPr/>
      <dgm:t>
        <a:bodyPr/>
        <a:lstStyle/>
        <a:p>
          <a:endParaRPr lang="en-US"/>
        </a:p>
      </dgm:t>
    </dgm:pt>
    <dgm:pt modelId="{16CF503F-3615-46E1-B2FE-AC3AC773DB26}" type="sibTrans" cxnId="{C2AC635C-E978-4B5C-8B5C-872284935669}">
      <dgm:prSet/>
      <dgm:spPr/>
      <dgm:t>
        <a:bodyPr/>
        <a:lstStyle/>
        <a:p>
          <a:endParaRPr lang="en-US"/>
        </a:p>
      </dgm:t>
    </dgm:pt>
    <dgm:pt modelId="{01263657-DCD0-472C-9319-F9C7861C6D09}">
      <dgm:prSet phldrT="[Text]" custT="1"/>
      <dgm:spPr/>
      <dgm:t>
        <a:bodyPr/>
        <a:lstStyle/>
        <a:p>
          <a:r>
            <a:rPr lang="en-US" sz="2400" b="1" dirty="0" smtClean="0"/>
            <a:t>Proses </a:t>
          </a:r>
          <a:r>
            <a:rPr lang="en-US" sz="2400" b="1" dirty="0" err="1" smtClean="0"/>
            <a:t>Penyuntingan</a:t>
          </a:r>
          <a:endParaRPr lang="en-US" sz="2100" dirty="0"/>
        </a:p>
      </dgm:t>
    </dgm:pt>
    <dgm:pt modelId="{A71D39F3-E040-470F-8F60-E76F6600460D}" type="parTrans" cxnId="{C52F275D-6E3E-4B48-9390-9F932042400A}">
      <dgm:prSet/>
      <dgm:spPr/>
      <dgm:t>
        <a:bodyPr/>
        <a:lstStyle/>
        <a:p>
          <a:endParaRPr lang="en-US"/>
        </a:p>
      </dgm:t>
    </dgm:pt>
    <dgm:pt modelId="{F7A16A4A-0924-4F3B-B251-E1AAD7552D69}" type="sibTrans" cxnId="{C52F275D-6E3E-4B48-9390-9F932042400A}">
      <dgm:prSet/>
      <dgm:spPr/>
      <dgm:t>
        <a:bodyPr/>
        <a:lstStyle/>
        <a:p>
          <a:endParaRPr lang="en-US"/>
        </a:p>
      </dgm:t>
    </dgm:pt>
    <dgm:pt modelId="{C57D471F-6C2B-4130-A776-5CBC5BED0FF4}">
      <dgm:prSet phldrT="[Text]" custT="1"/>
      <dgm:spPr/>
      <dgm:t>
        <a:bodyPr/>
        <a:lstStyle/>
        <a:p>
          <a:r>
            <a:rPr lang="en-US" sz="2400" b="1" smtClean="0"/>
            <a:t>Artikel Ilmiah yang </a:t>
          </a:r>
          <a:r>
            <a:rPr lang="en-US" sz="2400" b="1" dirty="0" err="1" smtClean="0"/>
            <a:t>siap</a:t>
          </a:r>
          <a:r>
            <a:rPr lang="en-US" sz="2400" b="1" dirty="0" smtClean="0"/>
            <a:t> </a:t>
          </a:r>
          <a:r>
            <a:rPr lang="en-US" sz="2400" b="1" dirty="0" err="1" smtClean="0"/>
            <a:t>terbit</a:t>
          </a:r>
          <a:endParaRPr lang="en-US" sz="2400" b="1" dirty="0"/>
        </a:p>
      </dgm:t>
    </dgm:pt>
    <dgm:pt modelId="{1AB9772B-C8AA-4812-811C-07D0AA167D23}" type="parTrans" cxnId="{B753D22E-5CFB-452D-8847-7BD2F36F05B7}">
      <dgm:prSet/>
      <dgm:spPr/>
      <dgm:t>
        <a:bodyPr/>
        <a:lstStyle/>
        <a:p>
          <a:endParaRPr lang="en-US"/>
        </a:p>
      </dgm:t>
    </dgm:pt>
    <dgm:pt modelId="{88F2DB39-73C1-47AD-BFAD-7346AEE859C2}" type="sibTrans" cxnId="{B753D22E-5CFB-452D-8847-7BD2F36F05B7}">
      <dgm:prSet/>
      <dgm:spPr/>
      <dgm:t>
        <a:bodyPr/>
        <a:lstStyle/>
        <a:p>
          <a:endParaRPr lang="en-US"/>
        </a:p>
      </dgm:t>
    </dgm:pt>
    <dgm:pt modelId="{ED5ED6CA-837F-493A-A109-F725A025F90C}" type="pres">
      <dgm:prSet presAssocID="{F8ED7D8D-59A7-4D20-B7ED-F12A43BC9BF4}" presName="CompostProcess" presStyleCnt="0">
        <dgm:presLayoutVars>
          <dgm:dir/>
          <dgm:resizeHandles val="exact"/>
        </dgm:presLayoutVars>
      </dgm:prSet>
      <dgm:spPr/>
    </dgm:pt>
    <dgm:pt modelId="{1B8849C8-2E3E-4813-83D9-CB2FE2716488}" type="pres">
      <dgm:prSet presAssocID="{F8ED7D8D-59A7-4D20-B7ED-F12A43BC9BF4}" presName="arrow" presStyleLbl="bgShp" presStyleIdx="0" presStyleCnt="1"/>
      <dgm:spPr/>
    </dgm:pt>
    <dgm:pt modelId="{0C7FB6CA-F463-49BF-B2A3-0214C6BBA59F}" type="pres">
      <dgm:prSet presAssocID="{F8ED7D8D-59A7-4D20-B7ED-F12A43BC9BF4}" presName="linearProcess" presStyleCnt="0"/>
      <dgm:spPr/>
    </dgm:pt>
    <dgm:pt modelId="{A21432A2-F2E3-4C10-82D1-ADF70917D50C}" type="pres">
      <dgm:prSet presAssocID="{266EEF91-C447-4686-A8DB-255F1F3F9B2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F52A9F-71CA-4B01-A486-D5CA138B0A7B}" type="pres">
      <dgm:prSet presAssocID="{16CF503F-3615-46E1-B2FE-AC3AC773DB26}" presName="sibTrans" presStyleCnt="0"/>
      <dgm:spPr/>
    </dgm:pt>
    <dgm:pt modelId="{F7B9C89B-7F1E-4FEC-B268-B8BA4B4FDF52}" type="pres">
      <dgm:prSet presAssocID="{01263657-DCD0-472C-9319-F9C7861C6D09}" presName="textNode" presStyleLbl="node1" presStyleIdx="1" presStyleCnt="3" custScaleX="109856" custLinFactNeighborX="0" custLinFactNeighborY="11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7BAF-4C51-49D7-967B-6EEFFEC35618}" type="pres">
      <dgm:prSet presAssocID="{F7A16A4A-0924-4F3B-B251-E1AAD7552D69}" presName="sibTrans" presStyleCnt="0"/>
      <dgm:spPr/>
    </dgm:pt>
    <dgm:pt modelId="{2CFEEA27-7E9E-41D3-A89A-5C77FE77D4D9}" type="pres">
      <dgm:prSet presAssocID="{C57D471F-6C2B-4130-A776-5CBC5BED0FF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D44DB4-B862-40D7-AABC-691614FF4847}" type="presOf" srcId="{C57D471F-6C2B-4130-A776-5CBC5BED0FF4}" destId="{2CFEEA27-7E9E-41D3-A89A-5C77FE77D4D9}" srcOrd="0" destOrd="0" presId="urn:microsoft.com/office/officeart/2005/8/layout/hProcess9"/>
    <dgm:cxn modelId="{52535B14-980A-463C-A404-5DEC7F1B9F48}" type="presOf" srcId="{01263657-DCD0-472C-9319-F9C7861C6D09}" destId="{F7B9C89B-7F1E-4FEC-B268-B8BA4B4FDF52}" srcOrd="0" destOrd="0" presId="urn:microsoft.com/office/officeart/2005/8/layout/hProcess9"/>
    <dgm:cxn modelId="{CFC82E34-B717-46FC-993E-E7D4ED1AF798}" type="presOf" srcId="{F8ED7D8D-59A7-4D20-B7ED-F12A43BC9BF4}" destId="{ED5ED6CA-837F-493A-A109-F725A025F90C}" srcOrd="0" destOrd="0" presId="urn:microsoft.com/office/officeart/2005/8/layout/hProcess9"/>
    <dgm:cxn modelId="{B753D22E-5CFB-452D-8847-7BD2F36F05B7}" srcId="{F8ED7D8D-59A7-4D20-B7ED-F12A43BC9BF4}" destId="{C57D471F-6C2B-4130-A776-5CBC5BED0FF4}" srcOrd="2" destOrd="0" parTransId="{1AB9772B-C8AA-4812-811C-07D0AA167D23}" sibTransId="{88F2DB39-73C1-47AD-BFAD-7346AEE859C2}"/>
    <dgm:cxn modelId="{2FAC02E5-085F-46DC-9FDD-2E8E1AB8F016}" type="presOf" srcId="{266EEF91-C447-4686-A8DB-255F1F3F9B2A}" destId="{A21432A2-F2E3-4C10-82D1-ADF70917D50C}" srcOrd="0" destOrd="0" presId="urn:microsoft.com/office/officeart/2005/8/layout/hProcess9"/>
    <dgm:cxn modelId="{C52F275D-6E3E-4B48-9390-9F932042400A}" srcId="{F8ED7D8D-59A7-4D20-B7ED-F12A43BC9BF4}" destId="{01263657-DCD0-472C-9319-F9C7861C6D09}" srcOrd="1" destOrd="0" parTransId="{A71D39F3-E040-470F-8F60-E76F6600460D}" sibTransId="{F7A16A4A-0924-4F3B-B251-E1AAD7552D69}"/>
    <dgm:cxn modelId="{C2AC635C-E978-4B5C-8B5C-872284935669}" srcId="{F8ED7D8D-59A7-4D20-B7ED-F12A43BC9BF4}" destId="{266EEF91-C447-4686-A8DB-255F1F3F9B2A}" srcOrd="0" destOrd="0" parTransId="{C8C68C78-BFED-4BA4-B676-09F624E8883B}" sibTransId="{16CF503F-3615-46E1-B2FE-AC3AC773DB26}"/>
    <dgm:cxn modelId="{80E30D77-B4CE-4F79-A1A7-C435C5E660DE}" type="presParOf" srcId="{ED5ED6CA-837F-493A-A109-F725A025F90C}" destId="{1B8849C8-2E3E-4813-83D9-CB2FE2716488}" srcOrd="0" destOrd="0" presId="urn:microsoft.com/office/officeart/2005/8/layout/hProcess9"/>
    <dgm:cxn modelId="{24E54730-6C3F-4692-A5DE-764BD01785AE}" type="presParOf" srcId="{ED5ED6CA-837F-493A-A109-F725A025F90C}" destId="{0C7FB6CA-F463-49BF-B2A3-0214C6BBA59F}" srcOrd="1" destOrd="0" presId="urn:microsoft.com/office/officeart/2005/8/layout/hProcess9"/>
    <dgm:cxn modelId="{9CDF92B3-7BBD-466F-85BB-8DC2409F51C9}" type="presParOf" srcId="{0C7FB6CA-F463-49BF-B2A3-0214C6BBA59F}" destId="{A21432A2-F2E3-4C10-82D1-ADF70917D50C}" srcOrd="0" destOrd="0" presId="urn:microsoft.com/office/officeart/2005/8/layout/hProcess9"/>
    <dgm:cxn modelId="{C0F6F052-CA7E-4825-AF45-F7D5DC25C7AD}" type="presParOf" srcId="{0C7FB6CA-F463-49BF-B2A3-0214C6BBA59F}" destId="{EAF52A9F-71CA-4B01-A486-D5CA138B0A7B}" srcOrd="1" destOrd="0" presId="urn:microsoft.com/office/officeart/2005/8/layout/hProcess9"/>
    <dgm:cxn modelId="{3FADDA70-97C3-4F6C-8039-4F3DDE4A11CD}" type="presParOf" srcId="{0C7FB6CA-F463-49BF-B2A3-0214C6BBA59F}" destId="{F7B9C89B-7F1E-4FEC-B268-B8BA4B4FDF52}" srcOrd="2" destOrd="0" presId="urn:microsoft.com/office/officeart/2005/8/layout/hProcess9"/>
    <dgm:cxn modelId="{3600C42F-B2E7-4033-8701-741C58AC1AF6}" type="presParOf" srcId="{0C7FB6CA-F463-49BF-B2A3-0214C6BBA59F}" destId="{0CA47BAF-4C51-49D7-967B-6EEFFEC35618}" srcOrd="3" destOrd="0" presId="urn:microsoft.com/office/officeart/2005/8/layout/hProcess9"/>
    <dgm:cxn modelId="{6E266D3D-D70E-4578-98E2-CFFABBC309DD}" type="presParOf" srcId="{0C7FB6CA-F463-49BF-B2A3-0214C6BBA59F}" destId="{2CFEEA27-7E9E-41D3-A89A-5C77FE77D4D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849C8-2E3E-4813-83D9-CB2FE2716488}">
      <dsp:nvSpPr>
        <dsp:cNvPr id="0" name=""/>
        <dsp:cNvSpPr/>
      </dsp:nvSpPr>
      <dsp:spPr>
        <a:xfrm>
          <a:off x="617219" y="0"/>
          <a:ext cx="6995160" cy="484869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432A2-F2E3-4C10-82D1-ADF70917D50C}">
      <dsp:nvSpPr>
        <dsp:cNvPr id="0" name=""/>
        <dsp:cNvSpPr/>
      </dsp:nvSpPr>
      <dsp:spPr>
        <a:xfrm>
          <a:off x="5145" y="1454609"/>
          <a:ext cx="2497259" cy="19394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b="1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/>
            <a:t>Naskah</a:t>
          </a:r>
          <a:endParaRPr lang="en-US" sz="2900" b="1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 </a:t>
          </a:r>
          <a:endParaRPr lang="en-US" sz="2900" b="1" kern="1200" dirty="0"/>
        </a:p>
      </dsp:txBody>
      <dsp:txXfrm>
        <a:off x="99823" y="1549287"/>
        <a:ext cx="2307903" cy="1750122"/>
      </dsp:txXfrm>
    </dsp:sp>
    <dsp:sp modelId="{F7B9C89B-7F1E-4FEC-B268-B8BA4B4FDF52}">
      <dsp:nvSpPr>
        <dsp:cNvPr id="0" name=""/>
        <dsp:cNvSpPr/>
      </dsp:nvSpPr>
      <dsp:spPr>
        <a:xfrm>
          <a:off x="2743105" y="1477805"/>
          <a:ext cx="2743389" cy="19394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Proses </a:t>
          </a:r>
          <a:r>
            <a:rPr lang="en-US" sz="2400" b="1" kern="1200" dirty="0" err="1" smtClean="0"/>
            <a:t>Penyuntingan</a:t>
          </a:r>
          <a:endParaRPr lang="en-US" sz="2100" kern="1200" dirty="0"/>
        </a:p>
      </dsp:txBody>
      <dsp:txXfrm>
        <a:off x="2837783" y="1572483"/>
        <a:ext cx="2554033" cy="1750122"/>
      </dsp:txXfrm>
    </dsp:sp>
    <dsp:sp modelId="{2CFEEA27-7E9E-41D3-A89A-5C77FE77D4D9}">
      <dsp:nvSpPr>
        <dsp:cNvPr id="0" name=""/>
        <dsp:cNvSpPr/>
      </dsp:nvSpPr>
      <dsp:spPr>
        <a:xfrm>
          <a:off x="5727194" y="1454609"/>
          <a:ext cx="2497259" cy="19394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/>
            <a:t>Artikel Ilmiah yang </a:t>
          </a:r>
          <a:r>
            <a:rPr lang="en-US" sz="2400" b="1" kern="1200" dirty="0" err="1" smtClean="0"/>
            <a:t>siap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terbit</a:t>
          </a:r>
          <a:endParaRPr lang="en-US" sz="2400" b="1" kern="1200" dirty="0"/>
        </a:p>
      </dsp:txBody>
      <dsp:txXfrm>
        <a:off x="5821872" y="1549287"/>
        <a:ext cx="2307903" cy="1750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04DE5B9A-0A8E-4133-A310-514B3285D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1554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542808-0FC3-4129-B0A0-74E474257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5178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2EB1C6-9B5D-41A2-9D0A-52AA32B9F4A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64C2A-6616-4616-BA2F-D8403207ED33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4C495-8F90-4DD8-84E8-DFB7E77CF235}" type="slidenum">
              <a:rPr lang="en-US"/>
              <a:pPr/>
              <a:t>12</a:t>
            </a:fld>
            <a:endParaRPr lang="en-US"/>
          </a:p>
        </p:txBody>
      </p:sp>
      <p:sp>
        <p:nvSpPr>
          <p:cNvPr id="129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52475"/>
            <a:ext cx="5005387" cy="3756025"/>
          </a:xfrm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6" y="4759325"/>
            <a:ext cx="5510213" cy="4508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E4BAF-037F-43AF-9266-735F43CBEBBC}" type="slidenum">
              <a:rPr lang="zh-CN" altLang="en-GB" smtClean="0"/>
              <a:pPr/>
              <a:t>47</a:t>
            </a:fld>
            <a:endParaRPr lang="en-GB" altLang="zh-CN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542808-0FC3-4129-B0A0-74E4742574BD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4664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BCF7-F236-4D35-BB25-8A6AED4AC965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Kuliah Anfar II, Dr. M. Yuwono,MS</a:t>
            </a: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C3E9EE-11DD-477B-9C81-4647F15D7D3A}" type="slidenum">
              <a:rPr lang="en-US" altLang="ko-KR" smtClean="0"/>
              <a:pPr/>
              <a:t>90</a:t>
            </a:fld>
            <a:endParaRPr lang="en-US" altLang="ko-KR" smtClean="0"/>
          </a:p>
        </p:txBody>
      </p:sp>
      <p:sp>
        <p:nvSpPr>
          <p:cNvPr id="71684" name="Rectangle 2"/>
          <p:cNvSpPr>
            <a:spLocks noChangeArrowheads="1"/>
          </p:cNvSpPr>
          <p:nvPr/>
        </p:nvSpPr>
        <p:spPr bwMode="auto">
          <a:xfrm>
            <a:off x="3902882" y="0"/>
            <a:ext cx="2985281" cy="501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869" tIns="44934" rIns="89869" bIns="44934" anchor="ctr"/>
          <a:lstStyle/>
          <a:p>
            <a:endParaRPr lang="en-US"/>
          </a:p>
        </p:txBody>
      </p:sp>
      <p:sp>
        <p:nvSpPr>
          <p:cNvPr id="71685" name="Rectangle 3"/>
          <p:cNvSpPr>
            <a:spLocks noChangeArrowheads="1"/>
          </p:cNvSpPr>
          <p:nvPr/>
        </p:nvSpPr>
        <p:spPr bwMode="auto">
          <a:xfrm>
            <a:off x="3902882" y="9518776"/>
            <a:ext cx="2985281" cy="501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8934" tIns="43686" rIns="88934" bIns="43686" anchor="b"/>
          <a:lstStyle/>
          <a:p>
            <a:pPr algn="r" eaLnBrk="0" hangingPunct="0"/>
            <a:r>
              <a:rPr lang="en-US" sz="1200" dirty="0">
                <a:latin typeface="Times New Roman" pitchFamily="18" charset="0"/>
              </a:rPr>
              <a:t>14</a:t>
            </a:r>
          </a:p>
        </p:txBody>
      </p:sp>
      <p:sp>
        <p:nvSpPr>
          <p:cNvPr id="71686" name="Rectangle 4"/>
          <p:cNvSpPr>
            <a:spLocks noChangeArrowheads="1"/>
          </p:cNvSpPr>
          <p:nvPr/>
        </p:nvSpPr>
        <p:spPr bwMode="auto">
          <a:xfrm>
            <a:off x="1" y="9518776"/>
            <a:ext cx="2985282" cy="501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869" tIns="44934" rIns="89869" bIns="44934" anchor="ctr"/>
          <a:lstStyle/>
          <a:p>
            <a:endParaRPr lang="en-US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1" y="0"/>
            <a:ext cx="2985282" cy="501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869" tIns="44934" rIns="89869" bIns="44934" anchor="ctr"/>
          <a:lstStyle/>
          <a:p>
            <a:endParaRPr lang="en-US"/>
          </a:p>
        </p:txBody>
      </p:sp>
      <p:sp>
        <p:nvSpPr>
          <p:cNvPr id="7168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49300"/>
            <a:ext cx="5013325" cy="3759200"/>
          </a:xfrm>
          <a:ln w="12700" cap="flat"/>
        </p:spPr>
      </p:sp>
      <p:sp>
        <p:nvSpPr>
          <p:cNvPr id="716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9142" y="4761084"/>
            <a:ext cx="5049882" cy="4508627"/>
          </a:xfrm>
          <a:noFill/>
          <a:ln/>
        </p:spPr>
        <p:txBody>
          <a:bodyPr lIns="88934" tIns="43686" rIns="88934" bIns="4368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9F8473-AB94-48C4-BD62-72B8F908F1EF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711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>
            <a:spLocks noChangeArrowheads="1"/>
          </p:cNvSpPr>
          <p:nvPr userDrawn="1"/>
        </p:nvSpPr>
        <p:spPr bwMode="auto">
          <a:xfrm>
            <a:off x="304800" y="304800"/>
            <a:ext cx="2286000" cy="2438400"/>
          </a:xfrm>
          <a:prstGeom prst="rect">
            <a:avLst/>
          </a:prstGeom>
          <a:solidFill>
            <a:schemeClr val="bg1"/>
          </a:solidFill>
          <a:ln w="31750">
            <a:solidFill>
              <a:srgbClr val="3724A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3500438"/>
            <a:ext cx="9144000" cy="3357562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rgbClr val="1D12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32" descr="guestbk2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20081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</a:t>
            </a:r>
            <a:br>
              <a:rPr lang="en-US"/>
            </a:br>
            <a:r>
              <a:rPr lang="en-US"/>
              <a:t>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>
              <a:defRPr sz="12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7C23B27-7C0C-4340-B7CE-0468942D0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7DCFE-3BED-4AF9-B7CA-DA0AD8D42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F70E9-C67C-4C8D-908D-6EDA66DD2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41425"/>
            <a:ext cx="4038600" cy="2547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41425"/>
            <a:ext cx="4038600" cy="2547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54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547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70041-025C-4904-8414-FB0F97AC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A254A-4328-4177-ACEC-67B642281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51D30-522A-4D88-97A9-1866528F6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17CEA-DB87-4936-9FBC-0435C6874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55CF3-F0FD-4B59-AB5A-0812FDF84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C6747-F885-41F2-B708-BCE570F42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7F240-1BAA-420D-A637-8C6F35FB2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4778-02CF-4033-AA58-F776D6505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24669-0362-4D0D-8990-F18968047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FB6D2-29C3-4349-A7F5-1DFC5E5CB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3333FF">
                  <a:gamma/>
                  <a:shade val="46275"/>
                  <a:invGamma/>
                </a:srgbClr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553200"/>
            <a:ext cx="304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4B7391F-52D2-4021-BC5C-3680CC805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hyperlink" Target="http://www.pri.univie.ac.at/~derntl/papers/meth-se.pdf" TargetMode="External"/><Relationship Id="rId4" Type="http://schemas.openxmlformats.org/officeDocument/2006/relationships/oleObject" Target="../embeddings/oleObject2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35F758-A243-4CAA-83D8-6163C81B235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685800"/>
            <a:ext cx="6172200" cy="2057400"/>
          </a:xfrm>
        </p:spPr>
        <p:txBody>
          <a:bodyPr/>
          <a:lstStyle/>
          <a:p>
            <a:pPr eaLnBrk="1" hangingPunct="1"/>
            <a:r>
              <a:rPr lang="en-US" sz="4800" i="1" dirty="0" err="1" smtClean="0"/>
              <a:t>Pengelolaan</a:t>
            </a:r>
            <a:r>
              <a:rPr lang="en-US" sz="4800" i="1" dirty="0" smtClean="0"/>
              <a:t> </a:t>
            </a:r>
            <a:br>
              <a:rPr lang="en-US" sz="4800" i="1" dirty="0" smtClean="0"/>
            </a:br>
            <a:r>
              <a:rPr lang="en-US" sz="4800" i="1" dirty="0" err="1" smtClean="0"/>
              <a:t>Jurnal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Ilmiah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Terakreditasi</a:t>
            </a:r>
            <a:endParaRPr lang="en-US" sz="2000" i="1" dirty="0" smtClean="0">
              <a:effectLst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 </a:t>
            </a:r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gray">
          <a:xfrm>
            <a:off x="1295400" y="4572000"/>
            <a:ext cx="762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b="1">
                <a:solidFill>
                  <a:srgbClr val="F1FD51"/>
                </a:solidFill>
                <a:latin typeface="Verdana" pitchFamily="34" charset="0"/>
              </a:rPr>
              <a:t>Prof.Dr.rer.nat. Mochammad Yuwono, MS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>
                <a:solidFill>
                  <a:srgbClr val="F1FD51"/>
                </a:solidFill>
                <a:latin typeface="Verdana" pitchFamily="34" charset="0"/>
              </a:rPr>
              <a:t>Fakultas Farmasi Universitas Airlangga, Surabaya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>
                <a:solidFill>
                  <a:srgbClr val="F1FD51"/>
                </a:solidFill>
                <a:latin typeface="Verdana" pitchFamily="34" charset="0"/>
              </a:rPr>
              <a:t>E-mail: yuwono05@yahoo.com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000">
              <a:latin typeface="Verdana" pitchFamily="34" charset="0"/>
            </a:endParaRPr>
          </a:p>
        </p:txBody>
      </p:sp>
      <p:sp>
        <p:nvSpPr>
          <p:cNvPr id="4102" name="Text Box 12"/>
          <p:cNvSpPr txBox="1">
            <a:spLocks noChangeArrowheads="1"/>
          </p:cNvSpPr>
          <p:nvPr/>
        </p:nvSpPr>
        <p:spPr bwMode="auto">
          <a:xfrm>
            <a:off x="0" y="32004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</a:rPr>
              <a:t>FORUM GROUP DISKUSI TEKNOLOGI </a:t>
            </a:r>
            <a:r>
              <a:rPr lang="en-US" dirty="0" smtClean="0">
                <a:solidFill>
                  <a:schemeClr val="bg1"/>
                </a:solidFill>
              </a:rPr>
              <a:t>PTM III, FT-UMM,</a:t>
            </a:r>
            <a:r>
              <a:rPr lang="en-US" sz="1600" dirty="0" smtClean="0">
                <a:solidFill>
                  <a:schemeClr val="bg1"/>
                </a:solidFill>
              </a:rPr>
              <a:t> 20 </a:t>
            </a:r>
            <a:r>
              <a:rPr lang="en-US" sz="1600" dirty="0" err="1" smtClean="0">
                <a:solidFill>
                  <a:schemeClr val="bg1"/>
                </a:solidFill>
              </a:rPr>
              <a:t>Desember</a:t>
            </a:r>
            <a:r>
              <a:rPr lang="en-US" sz="1600" dirty="0" smtClean="0">
                <a:solidFill>
                  <a:schemeClr val="bg1"/>
                </a:solidFill>
              </a:rPr>
              <a:t> 2012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0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7B9825EC-A3ED-4287-9A36-2F74469941D2}" type="slidenum">
              <a:rPr lang="en-US"/>
              <a:pPr/>
              <a:t>10</a:t>
            </a:fld>
            <a:endParaRPr lang="en-US"/>
          </a:p>
        </p:txBody>
      </p:sp>
      <p:sp>
        <p:nvSpPr>
          <p:cNvPr id="130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Jumlah Publikasi Ilmiah</a:t>
            </a:r>
          </a:p>
        </p:txBody>
      </p:sp>
      <p:graphicFrame>
        <p:nvGraphicFramePr>
          <p:cNvPr id="130048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662113"/>
          <a:ext cx="8839200" cy="4564062"/>
        </p:xfrm>
        <a:graphic>
          <a:graphicData uri="http://schemas.openxmlformats.org/presentationml/2006/ole">
            <p:oleObj spid="_x0000_s88112" name="Chart" r:id="rId3" imgW="4667278" imgH="2409692" progId="Excel.Sheet.8">
              <p:embed/>
            </p:oleObj>
          </a:graphicData>
        </a:graphic>
      </p:graphicFrame>
      <p:pic>
        <p:nvPicPr>
          <p:cNvPr id="1300484" name="Picture 4" descr="AS02045B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76200"/>
            <a:ext cx="22098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00485" name="Text Box 5"/>
          <p:cNvSpPr txBox="1">
            <a:spLocks noChangeArrowheads="1"/>
          </p:cNvSpPr>
          <p:nvPr/>
        </p:nvSpPr>
        <p:spPr bwMode="auto">
          <a:xfrm>
            <a:off x="4572000" y="6324600"/>
            <a:ext cx="43434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Source: Scopus (accessed July 2009)</a:t>
            </a:r>
          </a:p>
        </p:txBody>
      </p:sp>
    </p:spTree>
    <p:extLst>
      <p:ext uri="{BB962C8B-B14F-4D97-AF65-F5344CB8AC3E}">
        <p14:creationId xmlns:p14="http://schemas.microsoft.com/office/powerpoint/2010/main" xmlns="" val="147254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130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197"/>
            <a:ext cx="9144000" cy="6901860"/>
          </a:xfrm>
        </p:spPr>
      </p:pic>
      <p:sp>
        <p:nvSpPr>
          <p:cNvPr id="10" name="Rounded Rectangle 9"/>
          <p:cNvSpPr/>
          <p:nvPr/>
        </p:nvSpPr>
        <p:spPr>
          <a:xfrm>
            <a:off x="0" y="914400"/>
            <a:ext cx="9144000" cy="1981200"/>
          </a:xfrm>
          <a:prstGeom prst="roundRect">
            <a:avLst/>
          </a:prstGeom>
          <a:solidFill>
            <a:srgbClr val="C0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57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B7B-A01F-4184-A7F2-2F4086693F8D}" type="slidenum">
              <a:rPr lang="en-US"/>
              <a:pPr/>
              <a:t>12</a:t>
            </a:fld>
            <a:endParaRPr lang="en-US"/>
          </a:p>
        </p:txBody>
      </p:sp>
      <p:pic>
        <p:nvPicPr>
          <p:cNvPr id="1290242" name="Picture 2" descr="PPL_05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95625"/>
            <a:ext cx="6553200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90243" name="AutoShape 3"/>
          <p:cNvSpPr>
            <a:spLocks noChangeArrowheads="1"/>
          </p:cNvSpPr>
          <p:nvPr/>
        </p:nvSpPr>
        <p:spPr bwMode="auto">
          <a:xfrm>
            <a:off x="76200" y="990600"/>
            <a:ext cx="4419600" cy="1752600"/>
          </a:xfrm>
          <a:prstGeom prst="cloudCallout">
            <a:avLst>
              <a:gd name="adj1" fmla="val 63148"/>
              <a:gd name="adj2" fmla="val 103079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89803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algn="ctr"/>
            <a:endParaRPr lang="id-ID">
              <a:cs typeface="Arial" charset="0"/>
            </a:endParaRPr>
          </a:p>
        </p:txBody>
      </p:sp>
      <p:sp>
        <p:nvSpPr>
          <p:cNvPr id="1290244" name="Text Box 4"/>
          <p:cNvSpPr txBox="1">
            <a:spLocks noChangeArrowheads="1"/>
          </p:cNvSpPr>
          <p:nvPr/>
        </p:nvSpPr>
        <p:spPr bwMode="auto">
          <a:xfrm>
            <a:off x="304800" y="1376363"/>
            <a:ext cx="357505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 err="1" smtClean="0">
                <a:latin typeface="Monotype Corsiva" pitchFamily="66" charset="0"/>
                <a:cs typeface="Arial" charset="0"/>
              </a:rPr>
              <a:t>Membangun</a:t>
            </a:r>
            <a:r>
              <a:rPr lang="en-US" sz="3200" b="1" dirty="0" smtClean="0">
                <a:latin typeface="Monotype Corsiva" pitchFamily="66" charset="0"/>
                <a:cs typeface="Arial" charset="0"/>
              </a:rPr>
              <a:t> </a:t>
            </a:r>
          </a:p>
          <a:p>
            <a:pPr algn="ctr"/>
            <a:r>
              <a:rPr lang="en-US" sz="3200" b="1" dirty="0" smtClean="0">
                <a:latin typeface="Monotype Corsiva" pitchFamily="66" charset="0"/>
                <a:cs typeface="Arial" charset="0"/>
              </a:rPr>
              <a:t>Track record</a:t>
            </a:r>
            <a:endParaRPr lang="en-US" sz="4000" b="1" dirty="0">
              <a:solidFill>
                <a:srgbClr val="008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290246" name="AutoShape 6"/>
          <p:cNvSpPr>
            <a:spLocks noChangeArrowheads="1"/>
          </p:cNvSpPr>
          <p:nvPr/>
        </p:nvSpPr>
        <p:spPr bwMode="auto">
          <a:xfrm>
            <a:off x="5715000" y="2362200"/>
            <a:ext cx="3429000" cy="1371600"/>
          </a:xfrm>
          <a:prstGeom prst="cloudCallout">
            <a:avLst>
              <a:gd name="adj1" fmla="val -37653"/>
              <a:gd name="adj2" fmla="val 104611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800" b="1" i="1" dirty="0" err="1" smtClean="0">
                <a:solidFill>
                  <a:srgbClr val="1D1272"/>
                </a:solidFill>
                <a:ea typeface="宋体" pitchFamily="2" charset="-122"/>
              </a:rPr>
              <a:t>Persyaratan</a:t>
            </a:r>
            <a:r>
              <a:rPr lang="en-US" altLang="zh-CN" sz="2800" b="1" i="1" dirty="0" smtClean="0">
                <a:solidFill>
                  <a:srgbClr val="1D1272"/>
                </a:solidFill>
                <a:ea typeface="宋体" pitchFamily="2" charset="-122"/>
              </a:rPr>
              <a:t> </a:t>
            </a:r>
            <a:r>
              <a:rPr lang="en-US" altLang="zh-CN" sz="2800" b="1" i="1" dirty="0" err="1" smtClean="0">
                <a:solidFill>
                  <a:srgbClr val="1D1272"/>
                </a:solidFill>
                <a:ea typeface="宋体" pitchFamily="2" charset="-122"/>
              </a:rPr>
              <a:t>Dikti</a:t>
            </a:r>
            <a:r>
              <a:rPr lang="en-US" altLang="zh-CN" sz="2800" b="1" i="1" dirty="0" smtClean="0">
                <a:solidFill>
                  <a:srgbClr val="1D1272"/>
                </a:solidFill>
                <a:ea typeface="宋体" pitchFamily="2" charset="-122"/>
              </a:rPr>
              <a:t>?</a:t>
            </a:r>
            <a:endParaRPr lang="en-US" altLang="zh-CN" sz="2800" b="1" i="1" dirty="0">
              <a:solidFill>
                <a:srgbClr val="1D1272"/>
              </a:solidFill>
              <a:ea typeface="宋体" pitchFamily="2" charset="-122"/>
            </a:endParaRPr>
          </a:p>
        </p:txBody>
      </p:sp>
      <p:sp>
        <p:nvSpPr>
          <p:cNvPr id="1290247" name="AutoShape 7"/>
          <p:cNvSpPr>
            <a:spLocks noChangeArrowheads="1"/>
          </p:cNvSpPr>
          <p:nvPr/>
        </p:nvSpPr>
        <p:spPr bwMode="auto">
          <a:xfrm>
            <a:off x="4419600" y="838200"/>
            <a:ext cx="3886200" cy="1295400"/>
          </a:xfrm>
          <a:prstGeom prst="cloudCallout">
            <a:avLst>
              <a:gd name="adj1" fmla="val -13301"/>
              <a:gd name="adj2" fmla="val 208463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400" b="1" dirty="0">
                <a:ea typeface="宋体" pitchFamily="2" charset="-122"/>
              </a:rPr>
              <a:t>Dana </a:t>
            </a:r>
            <a:r>
              <a:rPr lang="en-US" altLang="zh-CN" sz="2400" b="1" dirty="0" err="1" smtClean="0">
                <a:ea typeface="宋体" pitchFamily="2" charset="-122"/>
              </a:rPr>
              <a:t>Penelitian</a:t>
            </a:r>
            <a:r>
              <a:rPr lang="en-US" altLang="zh-CN" sz="2400" b="1" dirty="0" smtClean="0">
                <a:ea typeface="宋体" pitchFamily="2" charset="-122"/>
              </a:rPr>
              <a:t>/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zh-CN" sz="2400" b="1" dirty="0" err="1" smtClean="0">
                <a:ea typeface="宋体" pitchFamily="2" charset="-122"/>
              </a:rPr>
              <a:t>studi</a:t>
            </a:r>
            <a:r>
              <a:rPr lang="en-US" altLang="zh-CN" sz="2400" b="1" dirty="0" smtClean="0">
                <a:ea typeface="宋体" pitchFamily="2" charset="-122"/>
              </a:rPr>
              <a:t> </a:t>
            </a:r>
            <a:r>
              <a:rPr lang="en-US" altLang="zh-CN" sz="2400" b="1" dirty="0" err="1" smtClean="0">
                <a:ea typeface="宋体" pitchFamily="2" charset="-122"/>
              </a:rPr>
              <a:t>lanjut</a:t>
            </a:r>
            <a:endParaRPr lang="en-US" altLang="zh-CN" sz="2400" b="1" dirty="0">
              <a:ea typeface="宋体" pitchFamily="2" charset="-122"/>
            </a:endParaRPr>
          </a:p>
        </p:txBody>
      </p:sp>
      <p:sp>
        <p:nvSpPr>
          <p:cNvPr id="1290248" name="Text Box 8"/>
          <p:cNvSpPr txBox="1">
            <a:spLocks noChangeArrowheads="1"/>
          </p:cNvSpPr>
          <p:nvPr/>
        </p:nvSpPr>
        <p:spPr bwMode="auto">
          <a:xfrm>
            <a:off x="304800" y="304800"/>
            <a:ext cx="632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Motivasi Publikasi di Jurnal Ilmiah</a:t>
            </a:r>
          </a:p>
        </p:txBody>
      </p:sp>
    </p:spTree>
    <p:extLst>
      <p:ext uri="{BB962C8B-B14F-4D97-AF65-F5344CB8AC3E}">
        <p14:creationId xmlns:p14="http://schemas.microsoft.com/office/powerpoint/2010/main" xmlns="" val="34060397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46" grpId="0" animBg="1"/>
      <p:bldP spid="12902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C31958-38A3-4C01-B59C-0CF4F6025844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5364" name="Picture 15" descr="Albert-Einstein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4913313" y="152400"/>
            <a:ext cx="179228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16"/>
          <p:cNvSpPr txBox="1">
            <a:spLocks noChangeArrowheads="1"/>
          </p:cNvSpPr>
          <p:nvPr/>
        </p:nvSpPr>
        <p:spPr bwMode="auto">
          <a:xfrm>
            <a:off x="4343400" y="25908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i="1">
                <a:latin typeface="Book Antiqua" pitchFamily="18" charset="0"/>
                <a:cs typeface="Arial" charset="0"/>
              </a:rPr>
              <a:t>Albert Einstein</a:t>
            </a:r>
          </a:p>
        </p:txBody>
      </p:sp>
      <p:pic>
        <p:nvPicPr>
          <p:cNvPr id="15366" name="Picture 17" descr="Bohr_Niels_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0800" y="3733800"/>
            <a:ext cx="1727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18"/>
          <p:cNvSpPr txBox="1">
            <a:spLocks noChangeArrowheads="1"/>
          </p:cNvSpPr>
          <p:nvPr/>
        </p:nvSpPr>
        <p:spPr bwMode="auto">
          <a:xfrm>
            <a:off x="4800600" y="6172200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 i="1">
                <a:latin typeface="Book Antiqua" pitchFamily="18" charset="0"/>
                <a:ea typeface="宋体" pitchFamily="2" charset="-122"/>
                <a:cs typeface="Arial" charset="0"/>
              </a:rPr>
              <a:t>Niels Bohr</a:t>
            </a:r>
            <a:endParaRPr lang="en-GB" sz="2000" i="1">
              <a:latin typeface="Book Antiqua" pitchFamily="18" charset="0"/>
              <a:ea typeface="宋体" pitchFamily="2" charset="-122"/>
              <a:cs typeface="Arial" charset="0"/>
            </a:endParaRPr>
          </a:p>
        </p:txBody>
      </p:sp>
      <p:sp>
        <p:nvSpPr>
          <p:cNvPr id="15368" name="Rectangle 21"/>
          <p:cNvSpPr>
            <a:spLocks noChangeArrowheads="1"/>
          </p:cNvSpPr>
          <p:nvPr/>
        </p:nvSpPr>
        <p:spPr bwMode="auto">
          <a:xfrm>
            <a:off x="7086600" y="618648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i="1">
                <a:latin typeface="Book Antiqua" pitchFamily="18" charset="0"/>
                <a:ea typeface="宋体" pitchFamily="2" charset="-122"/>
                <a:cs typeface="Arial" charset="0"/>
              </a:rPr>
              <a:t>Madame Curie</a:t>
            </a:r>
          </a:p>
        </p:txBody>
      </p:sp>
      <p:pic>
        <p:nvPicPr>
          <p:cNvPr id="15369" name="Picture 22" descr="madamedecurie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0" y="3581400"/>
            <a:ext cx="2054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23"/>
          <p:cNvSpPr>
            <a:spLocks noChangeArrowheads="1"/>
          </p:cNvSpPr>
          <p:nvPr/>
        </p:nvSpPr>
        <p:spPr bwMode="auto">
          <a:xfrm>
            <a:off x="7010400" y="2574925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i="1">
                <a:latin typeface="Book Antiqua" pitchFamily="18" charset="0"/>
                <a:ea typeface="宋体" pitchFamily="2" charset="-122"/>
                <a:cs typeface="Arial" charset="0"/>
              </a:rPr>
              <a:t>Louis de Broglie </a:t>
            </a:r>
          </a:p>
        </p:txBody>
      </p:sp>
      <p:pic>
        <p:nvPicPr>
          <p:cNvPr id="15371" name="Picture 24" descr="brogline2picture"/>
          <p:cNvPicPr>
            <a:picLocks noChangeAspect="1" noChangeArrowheads="1"/>
          </p:cNvPicPr>
          <p:nvPr/>
        </p:nvPicPr>
        <p:blipFill>
          <a:blip r:embed="rId5" cstate="print">
            <a:lum contrast="6000"/>
          </a:blip>
          <a:srcRect/>
          <a:stretch>
            <a:fillRect/>
          </a:stretch>
        </p:blipFill>
        <p:spPr bwMode="auto">
          <a:xfrm>
            <a:off x="7108825" y="152400"/>
            <a:ext cx="18827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Rectangle 25"/>
          <p:cNvSpPr>
            <a:spLocks noChangeArrowheads="1"/>
          </p:cNvSpPr>
          <p:nvPr/>
        </p:nvSpPr>
        <p:spPr bwMode="auto">
          <a:xfrm>
            <a:off x="4416425" y="2673350"/>
            <a:ext cx="2444750" cy="7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373" name="Rectangle 26"/>
          <p:cNvSpPr>
            <a:spLocks noChangeArrowheads="1"/>
          </p:cNvSpPr>
          <p:nvPr/>
        </p:nvSpPr>
        <p:spPr bwMode="auto">
          <a:xfrm>
            <a:off x="4565650" y="2686050"/>
            <a:ext cx="244475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GB" sz="3200">
                <a:cs typeface="Arial" charset="0"/>
              </a:rPr>
              <a:t>                 </a:t>
            </a:r>
          </a:p>
        </p:txBody>
      </p:sp>
      <p:pic>
        <p:nvPicPr>
          <p:cNvPr id="15374" name="Picture 27" descr="Alexander_Flem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152400"/>
            <a:ext cx="179705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Rectangle 28"/>
          <p:cNvSpPr>
            <a:spLocks noChangeArrowheads="1"/>
          </p:cNvSpPr>
          <p:nvPr/>
        </p:nvSpPr>
        <p:spPr bwMode="auto">
          <a:xfrm>
            <a:off x="2514600" y="2574925"/>
            <a:ext cx="214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i="1">
                <a:latin typeface="Book Antiqua" pitchFamily="18" charset="0"/>
                <a:cs typeface="Arial" charset="0"/>
              </a:rPr>
              <a:t>Alexander Fleming</a:t>
            </a:r>
          </a:p>
        </p:txBody>
      </p:sp>
      <p:pic>
        <p:nvPicPr>
          <p:cNvPr id="15376" name="Picture 30" descr="pasteur"/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122238" y="152400"/>
            <a:ext cx="18891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7" name="Text Box 31"/>
          <p:cNvSpPr txBox="1">
            <a:spLocks noChangeArrowheads="1"/>
          </p:cNvSpPr>
          <p:nvPr/>
        </p:nvSpPr>
        <p:spPr bwMode="auto">
          <a:xfrm>
            <a:off x="-381000" y="2538413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i="1">
                <a:latin typeface="Book Antiqua" pitchFamily="18" charset="0"/>
                <a:cs typeface="Arial" charset="0"/>
              </a:rPr>
              <a:t>Louis Pasteur</a:t>
            </a:r>
          </a:p>
        </p:txBody>
      </p:sp>
      <p:sp>
        <p:nvSpPr>
          <p:cNvPr id="10258" name="WordArt 32" descr="Paper bag"/>
          <p:cNvSpPr>
            <a:spLocks noChangeArrowheads="1" noChangeShapeType="1" noTextEdit="1"/>
          </p:cNvSpPr>
          <p:nvPr/>
        </p:nvSpPr>
        <p:spPr bwMode="auto">
          <a:xfrm>
            <a:off x="381000" y="4233863"/>
            <a:ext cx="4572000" cy="1633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8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Without Publication, Science is dead</a:t>
            </a:r>
          </a:p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8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(Gerard Piel)</a:t>
            </a:r>
          </a:p>
        </p:txBody>
      </p:sp>
      <p:sp>
        <p:nvSpPr>
          <p:cNvPr id="15379" name="Text Box 34"/>
          <p:cNvSpPr txBox="1">
            <a:spLocks noChangeArrowheads="1"/>
          </p:cNvSpPr>
          <p:nvPr/>
        </p:nvSpPr>
        <p:spPr bwMode="auto">
          <a:xfrm>
            <a:off x="0" y="3048000"/>
            <a:ext cx="914400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/>
              <a:t>Successful scientists</a:t>
            </a:r>
          </a:p>
        </p:txBody>
      </p:sp>
    </p:spTree>
    <p:extLst>
      <p:ext uri="{BB962C8B-B14F-4D97-AF65-F5344CB8AC3E}">
        <p14:creationId xmlns:p14="http://schemas.microsoft.com/office/powerpoint/2010/main" xmlns="" val="249816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sz="3200" i="1" dirty="0" smtClean="0">
                <a:solidFill>
                  <a:srgbClr val="FF0000"/>
                </a:solidFill>
              </a:rPr>
              <a:t>  “Scientists are rated by what they finish, not by what they attempt”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39624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/>
              <a:t>“There is no way to get experience except through experience.” </a:t>
            </a:r>
          </a:p>
        </p:txBody>
      </p:sp>
      <p:sp>
        <p:nvSpPr>
          <p:cNvPr id="7" name="Freeform 9"/>
          <p:cNvSpPr>
            <a:spLocks/>
          </p:cNvSpPr>
          <p:nvPr/>
        </p:nvSpPr>
        <p:spPr bwMode="gray">
          <a:xfrm>
            <a:off x="0" y="762000"/>
            <a:ext cx="8839200" cy="2819400"/>
          </a:xfrm>
          <a:custGeom>
            <a:avLst/>
            <a:gdLst>
              <a:gd name="T0" fmla="*/ 1763 w 5250"/>
              <a:gd name="T1" fmla="*/ 275 h 3023"/>
              <a:gd name="T2" fmla="*/ 1613 w 5250"/>
              <a:gd name="T3" fmla="*/ 417 h 3023"/>
              <a:gd name="T4" fmla="*/ 1404 w 5250"/>
              <a:gd name="T5" fmla="*/ 292 h 3023"/>
              <a:gd name="T6" fmla="*/ 1362 w 5250"/>
              <a:gd name="T7" fmla="*/ 534 h 3023"/>
              <a:gd name="T8" fmla="*/ 987 w 5250"/>
              <a:gd name="T9" fmla="*/ 359 h 3023"/>
              <a:gd name="T10" fmla="*/ 620 w 5250"/>
              <a:gd name="T11" fmla="*/ 634 h 3023"/>
              <a:gd name="T12" fmla="*/ 670 w 5250"/>
              <a:gd name="T13" fmla="*/ 476 h 3023"/>
              <a:gd name="T14" fmla="*/ 394 w 5250"/>
              <a:gd name="T15" fmla="*/ 451 h 3023"/>
              <a:gd name="T16" fmla="*/ 319 w 5250"/>
              <a:gd name="T17" fmla="*/ 1052 h 3023"/>
              <a:gd name="T18" fmla="*/ 85 w 5250"/>
              <a:gd name="T19" fmla="*/ 1135 h 3023"/>
              <a:gd name="T20" fmla="*/ 394 w 5250"/>
              <a:gd name="T21" fmla="*/ 1152 h 3023"/>
              <a:gd name="T22" fmla="*/ 210 w 5250"/>
              <a:gd name="T23" fmla="*/ 1519 h 3023"/>
              <a:gd name="T24" fmla="*/ 102 w 5250"/>
              <a:gd name="T25" fmla="*/ 1686 h 3023"/>
              <a:gd name="T26" fmla="*/ 10 w 5250"/>
              <a:gd name="T27" fmla="*/ 2137 h 3023"/>
              <a:gd name="T28" fmla="*/ 436 w 5250"/>
              <a:gd name="T29" fmla="*/ 2221 h 3023"/>
              <a:gd name="T30" fmla="*/ 227 w 5250"/>
              <a:gd name="T31" fmla="*/ 2254 h 3023"/>
              <a:gd name="T32" fmla="*/ 569 w 5250"/>
              <a:gd name="T33" fmla="*/ 2763 h 3023"/>
              <a:gd name="T34" fmla="*/ 795 w 5250"/>
              <a:gd name="T35" fmla="*/ 2688 h 3023"/>
              <a:gd name="T36" fmla="*/ 1429 w 5250"/>
              <a:gd name="T37" fmla="*/ 2638 h 3023"/>
              <a:gd name="T38" fmla="*/ 1596 w 5250"/>
              <a:gd name="T39" fmla="*/ 2788 h 3023"/>
              <a:gd name="T40" fmla="*/ 1404 w 5250"/>
              <a:gd name="T41" fmla="*/ 2780 h 3023"/>
              <a:gd name="T42" fmla="*/ 1646 w 5250"/>
              <a:gd name="T43" fmla="*/ 2563 h 3023"/>
              <a:gd name="T44" fmla="*/ 2080 w 5250"/>
              <a:gd name="T45" fmla="*/ 2713 h 3023"/>
              <a:gd name="T46" fmla="*/ 2481 w 5250"/>
              <a:gd name="T47" fmla="*/ 2963 h 3023"/>
              <a:gd name="T48" fmla="*/ 2924 w 5250"/>
              <a:gd name="T49" fmla="*/ 2663 h 3023"/>
              <a:gd name="T50" fmla="*/ 3141 w 5250"/>
              <a:gd name="T51" fmla="*/ 2822 h 3023"/>
              <a:gd name="T52" fmla="*/ 3349 w 5250"/>
              <a:gd name="T53" fmla="*/ 2713 h 3023"/>
              <a:gd name="T54" fmla="*/ 4117 w 5250"/>
              <a:gd name="T55" fmla="*/ 2838 h 3023"/>
              <a:gd name="T56" fmla="*/ 3942 w 5250"/>
              <a:gd name="T57" fmla="*/ 2863 h 3023"/>
              <a:gd name="T58" fmla="*/ 4301 w 5250"/>
              <a:gd name="T59" fmla="*/ 2496 h 3023"/>
              <a:gd name="T60" fmla="*/ 4810 w 5250"/>
              <a:gd name="T61" fmla="*/ 2538 h 3023"/>
              <a:gd name="T62" fmla="*/ 4977 w 5250"/>
              <a:gd name="T63" fmla="*/ 2471 h 3023"/>
              <a:gd name="T64" fmla="*/ 4818 w 5250"/>
              <a:gd name="T65" fmla="*/ 2212 h 3023"/>
              <a:gd name="T66" fmla="*/ 5136 w 5250"/>
              <a:gd name="T67" fmla="*/ 2371 h 3023"/>
              <a:gd name="T68" fmla="*/ 5194 w 5250"/>
              <a:gd name="T69" fmla="*/ 1820 h 3023"/>
              <a:gd name="T70" fmla="*/ 4977 w 5250"/>
              <a:gd name="T71" fmla="*/ 1052 h 3023"/>
              <a:gd name="T72" fmla="*/ 5002 w 5250"/>
              <a:gd name="T73" fmla="*/ 634 h 3023"/>
              <a:gd name="T74" fmla="*/ 5111 w 5250"/>
              <a:gd name="T75" fmla="*/ 902 h 3023"/>
              <a:gd name="T76" fmla="*/ 4601 w 5250"/>
              <a:gd name="T77" fmla="*/ 977 h 3023"/>
              <a:gd name="T78" fmla="*/ 4401 w 5250"/>
              <a:gd name="T79" fmla="*/ 835 h 3023"/>
              <a:gd name="T80" fmla="*/ 4359 w 5250"/>
              <a:gd name="T81" fmla="*/ 259 h 3023"/>
              <a:gd name="T82" fmla="*/ 4401 w 5250"/>
              <a:gd name="T83" fmla="*/ 476 h 3023"/>
              <a:gd name="T84" fmla="*/ 3925 w 5250"/>
              <a:gd name="T85" fmla="*/ 459 h 3023"/>
              <a:gd name="T86" fmla="*/ 3683 w 5250"/>
              <a:gd name="T87" fmla="*/ 200 h 3023"/>
              <a:gd name="T88" fmla="*/ 3316 w 5250"/>
              <a:gd name="T89" fmla="*/ 192 h 3023"/>
              <a:gd name="T90" fmla="*/ 3374 w 5250"/>
              <a:gd name="T91" fmla="*/ 367 h 3023"/>
              <a:gd name="T92" fmla="*/ 3182 w 5250"/>
              <a:gd name="T93" fmla="*/ 109 h 3023"/>
              <a:gd name="T94" fmla="*/ 2748 w 5250"/>
              <a:gd name="T95" fmla="*/ 109 h 3023"/>
              <a:gd name="T96" fmla="*/ 2489 w 5250"/>
              <a:gd name="T97" fmla="*/ 184 h 3023"/>
              <a:gd name="T98" fmla="*/ 2506 w 5250"/>
              <a:gd name="T99" fmla="*/ 0 h 3023"/>
              <a:gd name="T100" fmla="*/ 2114 w 5250"/>
              <a:gd name="T101" fmla="*/ 267 h 3023"/>
              <a:gd name="T102" fmla="*/ 2030 w 5250"/>
              <a:gd name="T103" fmla="*/ 351 h 302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250"/>
              <a:gd name="T157" fmla="*/ 0 h 3023"/>
              <a:gd name="T158" fmla="*/ 5250 w 5250"/>
              <a:gd name="T159" fmla="*/ 3023 h 302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250" h="3023">
                <a:moveTo>
                  <a:pt x="2022" y="317"/>
                </a:moveTo>
                <a:cubicBezTo>
                  <a:pt x="1982" y="277"/>
                  <a:pt x="1942" y="244"/>
                  <a:pt x="1888" y="225"/>
                </a:cubicBezTo>
                <a:cubicBezTo>
                  <a:pt x="1828" y="232"/>
                  <a:pt x="1800" y="229"/>
                  <a:pt x="1763" y="275"/>
                </a:cubicBezTo>
                <a:cubicBezTo>
                  <a:pt x="1748" y="294"/>
                  <a:pt x="1721" y="334"/>
                  <a:pt x="1721" y="334"/>
                </a:cubicBezTo>
                <a:cubicBezTo>
                  <a:pt x="1713" y="360"/>
                  <a:pt x="1688" y="388"/>
                  <a:pt x="1663" y="401"/>
                </a:cubicBezTo>
                <a:cubicBezTo>
                  <a:pt x="1648" y="409"/>
                  <a:pt x="1613" y="417"/>
                  <a:pt x="1613" y="417"/>
                </a:cubicBezTo>
                <a:cubicBezTo>
                  <a:pt x="1480" y="410"/>
                  <a:pt x="1439" y="425"/>
                  <a:pt x="1371" y="326"/>
                </a:cubicBezTo>
                <a:cubicBezTo>
                  <a:pt x="1374" y="312"/>
                  <a:pt x="1369" y="294"/>
                  <a:pt x="1379" y="284"/>
                </a:cubicBezTo>
                <a:cubicBezTo>
                  <a:pt x="1385" y="278"/>
                  <a:pt x="1396" y="288"/>
                  <a:pt x="1404" y="292"/>
                </a:cubicBezTo>
                <a:cubicBezTo>
                  <a:pt x="1436" y="308"/>
                  <a:pt x="1461" y="316"/>
                  <a:pt x="1496" y="326"/>
                </a:cubicBezTo>
                <a:cubicBezTo>
                  <a:pt x="1501" y="343"/>
                  <a:pt x="1513" y="358"/>
                  <a:pt x="1513" y="376"/>
                </a:cubicBezTo>
                <a:cubicBezTo>
                  <a:pt x="1513" y="457"/>
                  <a:pt x="1435" y="520"/>
                  <a:pt x="1362" y="534"/>
                </a:cubicBezTo>
                <a:cubicBezTo>
                  <a:pt x="1309" y="528"/>
                  <a:pt x="1284" y="516"/>
                  <a:pt x="1237" y="501"/>
                </a:cubicBezTo>
                <a:cubicBezTo>
                  <a:pt x="1185" y="461"/>
                  <a:pt x="1133" y="421"/>
                  <a:pt x="1070" y="401"/>
                </a:cubicBezTo>
                <a:cubicBezTo>
                  <a:pt x="1011" y="361"/>
                  <a:pt x="1040" y="372"/>
                  <a:pt x="987" y="359"/>
                </a:cubicBezTo>
                <a:cubicBezTo>
                  <a:pt x="950" y="334"/>
                  <a:pt x="896" y="315"/>
                  <a:pt x="853" y="301"/>
                </a:cubicBezTo>
                <a:cubicBezTo>
                  <a:pt x="723" y="306"/>
                  <a:pt x="629" y="275"/>
                  <a:pt x="569" y="392"/>
                </a:cubicBezTo>
                <a:cubicBezTo>
                  <a:pt x="577" y="466"/>
                  <a:pt x="586" y="568"/>
                  <a:pt x="620" y="634"/>
                </a:cubicBezTo>
                <a:cubicBezTo>
                  <a:pt x="631" y="631"/>
                  <a:pt x="644" y="633"/>
                  <a:pt x="653" y="626"/>
                </a:cubicBezTo>
                <a:cubicBezTo>
                  <a:pt x="661" y="619"/>
                  <a:pt x="677" y="540"/>
                  <a:pt x="678" y="534"/>
                </a:cubicBezTo>
                <a:cubicBezTo>
                  <a:pt x="675" y="515"/>
                  <a:pt x="679" y="493"/>
                  <a:pt x="670" y="476"/>
                </a:cubicBezTo>
                <a:cubicBezTo>
                  <a:pt x="645" y="430"/>
                  <a:pt x="584" y="396"/>
                  <a:pt x="536" y="384"/>
                </a:cubicBezTo>
                <a:cubicBezTo>
                  <a:pt x="503" y="387"/>
                  <a:pt x="466" y="378"/>
                  <a:pt x="436" y="392"/>
                </a:cubicBezTo>
                <a:cubicBezTo>
                  <a:pt x="414" y="402"/>
                  <a:pt x="394" y="451"/>
                  <a:pt x="394" y="451"/>
                </a:cubicBezTo>
                <a:cubicBezTo>
                  <a:pt x="387" y="479"/>
                  <a:pt x="378" y="506"/>
                  <a:pt x="369" y="534"/>
                </a:cubicBezTo>
                <a:cubicBezTo>
                  <a:pt x="366" y="659"/>
                  <a:pt x="366" y="785"/>
                  <a:pt x="361" y="910"/>
                </a:cubicBezTo>
                <a:cubicBezTo>
                  <a:pt x="359" y="968"/>
                  <a:pt x="343" y="1004"/>
                  <a:pt x="319" y="1052"/>
                </a:cubicBezTo>
                <a:cubicBezTo>
                  <a:pt x="274" y="1140"/>
                  <a:pt x="283" y="1193"/>
                  <a:pt x="177" y="1227"/>
                </a:cubicBezTo>
                <a:cubicBezTo>
                  <a:pt x="116" y="1202"/>
                  <a:pt x="144" y="1223"/>
                  <a:pt x="102" y="1160"/>
                </a:cubicBezTo>
                <a:cubicBezTo>
                  <a:pt x="96" y="1152"/>
                  <a:pt x="85" y="1135"/>
                  <a:pt x="85" y="1135"/>
                </a:cubicBezTo>
                <a:cubicBezTo>
                  <a:pt x="96" y="1063"/>
                  <a:pt x="106" y="1044"/>
                  <a:pt x="177" y="1027"/>
                </a:cubicBezTo>
                <a:cubicBezTo>
                  <a:pt x="289" y="1034"/>
                  <a:pt x="291" y="1016"/>
                  <a:pt x="352" y="1077"/>
                </a:cubicBezTo>
                <a:cubicBezTo>
                  <a:pt x="362" y="1104"/>
                  <a:pt x="394" y="1152"/>
                  <a:pt x="394" y="1152"/>
                </a:cubicBezTo>
                <a:cubicBezTo>
                  <a:pt x="391" y="1197"/>
                  <a:pt x="391" y="1242"/>
                  <a:pt x="386" y="1286"/>
                </a:cubicBezTo>
                <a:cubicBezTo>
                  <a:pt x="382" y="1320"/>
                  <a:pt x="354" y="1336"/>
                  <a:pt x="336" y="1361"/>
                </a:cubicBezTo>
                <a:cubicBezTo>
                  <a:pt x="299" y="1413"/>
                  <a:pt x="266" y="1485"/>
                  <a:pt x="210" y="1519"/>
                </a:cubicBezTo>
                <a:cubicBezTo>
                  <a:pt x="202" y="1530"/>
                  <a:pt x="192" y="1541"/>
                  <a:pt x="185" y="1553"/>
                </a:cubicBezTo>
                <a:cubicBezTo>
                  <a:pt x="181" y="1561"/>
                  <a:pt x="181" y="1570"/>
                  <a:pt x="177" y="1578"/>
                </a:cubicBezTo>
                <a:cubicBezTo>
                  <a:pt x="156" y="1616"/>
                  <a:pt x="125" y="1649"/>
                  <a:pt x="102" y="1686"/>
                </a:cubicBezTo>
                <a:cubicBezTo>
                  <a:pt x="84" y="1714"/>
                  <a:pt x="79" y="1743"/>
                  <a:pt x="60" y="1770"/>
                </a:cubicBezTo>
                <a:cubicBezTo>
                  <a:pt x="47" y="1810"/>
                  <a:pt x="32" y="1847"/>
                  <a:pt x="18" y="1887"/>
                </a:cubicBezTo>
                <a:cubicBezTo>
                  <a:pt x="9" y="1975"/>
                  <a:pt x="0" y="2047"/>
                  <a:pt x="10" y="2137"/>
                </a:cubicBezTo>
                <a:cubicBezTo>
                  <a:pt x="27" y="2289"/>
                  <a:pt x="201" y="2345"/>
                  <a:pt x="327" y="2362"/>
                </a:cubicBezTo>
                <a:cubicBezTo>
                  <a:pt x="394" y="2354"/>
                  <a:pt x="401" y="2355"/>
                  <a:pt x="444" y="2312"/>
                </a:cubicBezTo>
                <a:cubicBezTo>
                  <a:pt x="453" y="2287"/>
                  <a:pt x="457" y="2242"/>
                  <a:pt x="436" y="2221"/>
                </a:cubicBezTo>
                <a:cubicBezTo>
                  <a:pt x="430" y="2215"/>
                  <a:pt x="419" y="2215"/>
                  <a:pt x="411" y="2212"/>
                </a:cubicBezTo>
                <a:cubicBezTo>
                  <a:pt x="366" y="2167"/>
                  <a:pt x="356" y="2180"/>
                  <a:pt x="286" y="2187"/>
                </a:cubicBezTo>
                <a:cubicBezTo>
                  <a:pt x="257" y="2207"/>
                  <a:pt x="239" y="2221"/>
                  <a:pt x="227" y="2254"/>
                </a:cubicBezTo>
                <a:cubicBezTo>
                  <a:pt x="221" y="2375"/>
                  <a:pt x="176" y="2549"/>
                  <a:pt x="294" y="2630"/>
                </a:cubicBezTo>
                <a:cubicBezTo>
                  <a:pt x="305" y="2666"/>
                  <a:pt x="320" y="2665"/>
                  <a:pt x="352" y="2680"/>
                </a:cubicBezTo>
                <a:cubicBezTo>
                  <a:pt x="423" y="2713"/>
                  <a:pt x="491" y="2748"/>
                  <a:pt x="569" y="2763"/>
                </a:cubicBezTo>
                <a:cubicBezTo>
                  <a:pt x="597" y="2760"/>
                  <a:pt x="626" y="2761"/>
                  <a:pt x="653" y="2755"/>
                </a:cubicBezTo>
                <a:cubicBezTo>
                  <a:pt x="674" y="2750"/>
                  <a:pt x="691" y="2735"/>
                  <a:pt x="711" y="2730"/>
                </a:cubicBezTo>
                <a:cubicBezTo>
                  <a:pt x="738" y="2712"/>
                  <a:pt x="764" y="2698"/>
                  <a:pt x="795" y="2688"/>
                </a:cubicBezTo>
                <a:cubicBezTo>
                  <a:pt x="842" y="2656"/>
                  <a:pt x="804" y="2678"/>
                  <a:pt x="887" y="2655"/>
                </a:cubicBezTo>
                <a:cubicBezTo>
                  <a:pt x="965" y="2634"/>
                  <a:pt x="1040" y="2615"/>
                  <a:pt x="1120" y="2605"/>
                </a:cubicBezTo>
                <a:cubicBezTo>
                  <a:pt x="1249" y="2610"/>
                  <a:pt x="1321" y="2603"/>
                  <a:pt x="1429" y="2638"/>
                </a:cubicBezTo>
                <a:cubicBezTo>
                  <a:pt x="1444" y="2648"/>
                  <a:pt x="1464" y="2652"/>
                  <a:pt x="1479" y="2663"/>
                </a:cubicBezTo>
                <a:cubicBezTo>
                  <a:pt x="1588" y="2738"/>
                  <a:pt x="1447" y="2662"/>
                  <a:pt x="1546" y="2713"/>
                </a:cubicBezTo>
                <a:cubicBezTo>
                  <a:pt x="1564" y="2740"/>
                  <a:pt x="1586" y="2756"/>
                  <a:pt x="1596" y="2788"/>
                </a:cubicBezTo>
                <a:cubicBezTo>
                  <a:pt x="1588" y="2868"/>
                  <a:pt x="1595" y="2873"/>
                  <a:pt x="1546" y="2922"/>
                </a:cubicBezTo>
                <a:cubicBezTo>
                  <a:pt x="1529" y="2919"/>
                  <a:pt x="1511" y="2921"/>
                  <a:pt x="1496" y="2913"/>
                </a:cubicBezTo>
                <a:cubicBezTo>
                  <a:pt x="1453" y="2891"/>
                  <a:pt x="1420" y="2825"/>
                  <a:pt x="1404" y="2780"/>
                </a:cubicBezTo>
                <a:cubicBezTo>
                  <a:pt x="1409" y="2746"/>
                  <a:pt x="1404" y="2709"/>
                  <a:pt x="1421" y="2680"/>
                </a:cubicBezTo>
                <a:cubicBezTo>
                  <a:pt x="1434" y="2658"/>
                  <a:pt x="1453" y="2653"/>
                  <a:pt x="1471" y="2638"/>
                </a:cubicBezTo>
                <a:cubicBezTo>
                  <a:pt x="1544" y="2577"/>
                  <a:pt x="1558" y="2591"/>
                  <a:pt x="1646" y="2563"/>
                </a:cubicBezTo>
                <a:cubicBezTo>
                  <a:pt x="1730" y="2567"/>
                  <a:pt x="1817" y="2554"/>
                  <a:pt x="1897" y="2579"/>
                </a:cubicBezTo>
                <a:cubicBezTo>
                  <a:pt x="1958" y="2598"/>
                  <a:pt x="1989" y="2639"/>
                  <a:pt x="2039" y="2671"/>
                </a:cubicBezTo>
                <a:cubicBezTo>
                  <a:pt x="2093" y="2755"/>
                  <a:pt x="2014" y="2639"/>
                  <a:pt x="2080" y="2713"/>
                </a:cubicBezTo>
                <a:cubicBezTo>
                  <a:pt x="2101" y="2736"/>
                  <a:pt x="2127" y="2776"/>
                  <a:pt x="2147" y="2805"/>
                </a:cubicBezTo>
                <a:cubicBezTo>
                  <a:pt x="2169" y="2838"/>
                  <a:pt x="2225" y="2852"/>
                  <a:pt x="2256" y="2872"/>
                </a:cubicBezTo>
                <a:cubicBezTo>
                  <a:pt x="2319" y="2912"/>
                  <a:pt x="2407" y="2951"/>
                  <a:pt x="2481" y="2963"/>
                </a:cubicBezTo>
                <a:cubicBezTo>
                  <a:pt x="2609" y="2960"/>
                  <a:pt x="2896" y="3023"/>
                  <a:pt x="2982" y="2855"/>
                </a:cubicBezTo>
                <a:cubicBezTo>
                  <a:pt x="2994" y="2804"/>
                  <a:pt x="2984" y="2758"/>
                  <a:pt x="2957" y="2713"/>
                </a:cubicBezTo>
                <a:cubicBezTo>
                  <a:pt x="2947" y="2696"/>
                  <a:pt x="2924" y="2663"/>
                  <a:pt x="2924" y="2663"/>
                </a:cubicBezTo>
                <a:cubicBezTo>
                  <a:pt x="2866" y="2677"/>
                  <a:pt x="2869" y="2702"/>
                  <a:pt x="2857" y="2755"/>
                </a:cubicBezTo>
                <a:cubicBezTo>
                  <a:pt x="2860" y="2777"/>
                  <a:pt x="2844" y="2813"/>
                  <a:pt x="2865" y="2822"/>
                </a:cubicBezTo>
                <a:cubicBezTo>
                  <a:pt x="2910" y="2842"/>
                  <a:pt x="3083" y="2826"/>
                  <a:pt x="3141" y="2822"/>
                </a:cubicBezTo>
                <a:cubicBezTo>
                  <a:pt x="3171" y="2802"/>
                  <a:pt x="3207" y="2782"/>
                  <a:pt x="3241" y="2771"/>
                </a:cubicBezTo>
                <a:cubicBezTo>
                  <a:pt x="3258" y="2765"/>
                  <a:pt x="3291" y="2755"/>
                  <a:pt x="3291" y="2755"/>
                </a:cubicBezTo>
                <a:cubicBezTo>
                  <a:pt x="3311" y="2742"/>
                  <a:pt x="3328" y="2724"/>
                  <a:pt x="3349" y="2713"/>
                </a:cubicBezTo>
                <a:cubicBezTo>
                  <a:pt x="3414" y="2681"/>
                  <a:pt x="3507" y="2677"/>
                  <a:pt x="3575" y="2671"/>
                </a:cubicBezTo>
                <a:cubicBezTo>
                  <a:pt x="3807" y="2679"/>
                  <a:pt x="3876" y="2660"/>
                  <a:pt x="4050" y="2771"/>
                </a:cubicBezTo>
                <a:cubicBezTo>
                  <a:pt x="4069" y="2800"/>
                  <a:pt x="4092" y="2813"/>
                  <a:pt x="4117" y="2838"/>
                </a:cubicBezTo>
                <a:cubicBezTo>
                  <a:pt x="4110" y="2904"/>
                  <a:pt x="4119" y="2926"/>
                  <a:pt x="4059" y="2947"/>
                </a:cubicBezTo>
                <a:cubicBezTo>
                  <a:pt x="4005" y="2939"/>
                  <a:pt x="4004" y="2951"/>
                  <a:pt x="3975" y="2913"/>
                </a:cubicBezTo>
                <a:cubicBezTo>
                  <a:pt x="3963" y="2897"/>
                  <a:pt x="3942" y="2863"/>
                  <a:pt x="3942" y="2863"/>
                </a:cubicBezTo>
                <a:cubicBezTo>
                  <a:pt x="3920" y="2773"/>
                  <a:pt x="3903" y="2665"/>
                  <a:pt x="3984" y="2605"/>
                </a:cubicBezTo>
                <a:cubicBezTo>
                  <a:pt x="4006" y="2569"/>
                  <a:pt x="4031" y="2575"/>
                  <a:pt x="4067" y="2554"/>
                </a:cubicBezTo>
                <a:cubicBezTo>
                  <a:pt x="4136" y="2515"/>
                  <a:pt x="4224" y="2511"/>
                  <a:pt x="4301" y="2496"/>
                </a:cubicBezTo>
                <a:cubicBezTo>
                  <a:pt x="4351" y="2499"/>
                  <a:pt x="4401" y="2498"/>
                  <a:pt x="4451" y="2504"/>
                </a:cubicBezTo>
                <a:cubicBezTo>
                  <a:pt x="4474" y="2507"/>
                  <a:pt x="4518" y="2521"/>
                  <a:pt x="4518" y="2521"/>
                </a:cubicBezTo>
                <a:cubicBezTo>
                  <a:pt x="4604" y="2565"/>
                  <a:pt x="4719" y="2543"/>
                  <a:pt x="4810" y="2538"/>
                </a:cubicBezTo>
                <a:cubicBezTo>
                  <a:pt x="4821" y="2535"/>
                  <a:pt x="4833" y="2532"/>
                  <a:pt x="4844" y="2529"/>
                </a:cubicBezTo>
                <a:cubicBezTo>
                  <a:pt x="4861" y="2524"/>
                  <a:pt x="4894" y="2513"/>
                  <a:pt x="4894" y="2513"/>
                </a:cubicBezTo>
                <a:cubicBezTo>
                  <a:pt x="4921" y="2495"/>
                  <a:pt x="4951" y="2490"/>
                  <a:pt x="4977" y="2471"/>
                </a:cubicBezTo>
                <a:cubicBezTo>
                  <a:pt x="4996" y="2457"/>
                  <a:pt x="5014" y="2431"/>
                  <a:pt x="5027" y="2413"/>
                </a:cubicBezTo>
                <a:cubicBezTo>
                  <a:pt x="5065" y="2304"/>
                  <a:pt x="5051" y="2196"/>
                  <a:pt x="4944" y="2162"/>
                </a:cubicBezTo>
                <a:cubicBezTo>
                  <a:pt x="4874" y="2115"/>
                  <a:pt x="4853" y="2161"/>
                  <a:pt x="4818" y="2212"/>
                </a:cubicBezTo>
                <a:cubicBezTo>
                  <a:pt x="4804" y="2256"/>
                  <a:pt x="4801" y="2352"/>
                  <a:pt x="4844" y="2387"/>
                </a:cubicBezTo>
                <a:cubicBezTo>
                  <a:pt x="4860" y="2400"/>
                  <a:pt x="4899" y="2406"/>
                  <a:pt x="4919" y="2413"/>
                </a:cubicBezTo>
                <a:cubicBezTo>
                  <a:pt x="5009" y="2407"/>
                  <a:pt x="5066" y="2416"/>
                  <a:pt x="5136" y="2371"/>
                </a:cubicBezTo>
                <a:cubicBezTo>
                  <a:pt x="5147" y="2354"/>
                  <a:pt x="5158" y="2338"/>
                  <a:pt x="5169" y="2321"/>
                </a:cubicBezTo>
                <a:cubicBezTo>
                  <a:pt x="5204" y="2267"/>
                  <a:pt x="5164" y="2189"/>
                  <a:pt x="5186" y="2129"/>
                </a:cubicBezTo>
                <a:cubicBezTo>
                  <a:pt x="5189" y="2026"/>
                  <a:pt x="5194" y="1923"/>
                  <a:pt x="5194" y="1820"/>
                </a:cubicBezTo>
                <a:cubicBezTo>
                  <a:pt x="5194" y="1669"/>
                  <a:pt x="5250" y="1329"/>
                  <a:pt x="5077" y="1202"/>
                </a:cubicBezTo>
                <a:cubicBezTo>
                  <a:pt x="5059" y="1174"/>
                  <a:pt x="5036" y="1163"/>
                  <a:pt x="5019" y="1135"/>
                </a:cubicBezTo>
                <a:cubicBezTo>
                  <a:pt x="5002" y="1107"/>
                  <a:pt x="4995" y="1079"/>
                  <a:pt x="4977" y="1052"/>
                </a:cubicBezTo>
                <a:cubicBezTo>
                  <a:pt x="4968" y="1024"/>
                  <a:pt x="4957" y="1003"/>
                  <a:pt x="4944" y="977"/>
                </a:cubicBezTo>
                <a:cubicBezTo>
                  <a:pt x="4925" y="939"/>
                  <a:pt x="4915" y="892"/>
                  <a:pt x="4902" y="851"/>
                </a:cubicBezTo>
                <a:cubicBezTo>
                  <a:pt x="4909" y="756"/>
                  <a:pt x="4902" y="670"/>
                  <a:pt x="5002" y="634"/>
                </a:cubicBezTo>
                <a:cubicBezTo>
                  <a:pt x="5048" y="646"/>
                  <a:pt x="5079" y="655"/>
                  <a:pt x="5102" y="701"/>
                </a:cubicBezTo>
                <a:cubicBezTo>
                  <a:pt x="5114" y="725"/>
                  <a:pt x="5127" y="776"/>
                  <a:pt x="5127" y="776"/>
                </a:cubicBezTo>
                <a:cubicBezTo>
                  <a:pt x="5124" y="818"/>
                  <a:pt x="5134" y="867"/>
                  <a:pt x="5111" y="902"/>
                </a:cubicBezTo>
                <a:cubicBezTo>
                  <a:pt x="5066" y="970"/>
                  <a:pt x="5005" y="1006"/>
                  <a:pt x="4927" y="1027"/>
                </a:cubicBezTo>
                <a:cubicBezTo>
                  <a:pt x="4829" y="1023"/>
                  <a:pt x="4748" y="1030"/>
                  <a:pt x="4660" y="1002"/>
                </a:cubicBezTo>
                <a:cubicBezTo>
                  <a:pt x="4573" y="943"/>
                  <a:pt x="4705" y="1028"/>
                  <a:pt x="4601" y="977"/>
                </a:cubicBezTo>
                <a:cubicBezTo>
                  <a:pt x="4589" y="971"/>
                  <a:pt x="4580" y="959"/>
                  <a:pt x="4568" y="952"/>
                </a:cubicBezTo>
                <a:cubicBezTo>
                  <a:pt x="4537" y="934"/>
                  <a:pt x="4501" y="918"/>
                  <a:pt x="4468" y="902"/>
                </a:cubicBezTo>
                <a:cubicBezTo>
                  <a:pt x="4444" y="878"/>
                  <a:pt x="4430" y="854"/>
                  <a:pt x="4401" y="835"/>
                </a:cubicBezTo>
                <a:cubicBezTo>
                  <a:pt x="4377" y="800"/>
                  <a:pt x="4382" y="782"/>
                  <a:pt x="4351" y="751"/>
                </a:cubicBezTo>
                <a:cubicBezTo>
                  <a:pt x="4333" y="696"/>
                  <a:pt x="4335" y="638"/>
                  <a:pt x="4318" y="584"/>
                </a:cubicBezTo>
                <a:cubicBezTo>
                  <a:pt x="4306" y="481"/>
                  <a:pt x="4250" y="312"/>
                  <a:pt x="4359" y="259"/>
                </a:cubicBezTo>
                <a:cubicBezTo>
                  <a:pt x="4367" y="262"/>
                  <a:pt x="4378" y="261"/>
                  <a:pt x="4384" y="267"/>
                </a:cubicBezTo>
                <a:cubicBezTo>
                  <a:pt x="4398" y="281"/>
                  <a:pt x="4418" y="317"/>
                  <a:pt x="4418" y="317"/>
                </a:cubicBezTo>
                <a:cubicBezTo>
                  <a:pt x="4435" y="371"/>
                  <a:pt x="4433" y="428"/>
                  <a:pt x="4401" y="476"/>
                </a:cubicBezTo>
                <a:cubicBezTo>
                  <a:pt x="4373" y="565"/>
                  <a:pt x="4299" y="596"/>
                  <a:pt x="4217" y="618"/>
                </a:cubicBezTo>
                <a:cubicBezTo>
                  <a:pt x="4101" y="612"/>
                  <a:pt x="4062" y="651"/>
                  <a:pt x="4009" y="584"/>
                </a:cubicBezTo>
                <a:cubicBezTo>
                  <a:pt x="3979" y="545"/>
                  <a:pt x="3952" y="500"/>
                  <a:pt x="3925" y="459"/>
                </a:cubicBezTo>
                <a:cubicBezTo>
                  <a:pt x="3881" y="392"/>
                  <a:pt x="3938" y="476"/>
                  <a:pt x="3892" y="409"/>
                </a:cubicBezTo>
                <a:cubicBezTo>
                  <a:pt x="3886" y="401"/>
                  <a:pt x="3875" y="384"/>
                  <a:pt x="3875" y="384"/>
                </a:cubicBezTo>
                <a:cubicBezTo>
                  <a:pt x="3846" y="295"/>
                  <a:pt x="3774" y="221"/>
                  <a:pt x="3683" y="200"/>
                </a:cubicBezTo>
                <a:cubicBezTo>
                  <a:pt x="3606" y="182"/>
                  <a:pt x="3620" y="191"/>
                  <a:pt x="3566" y="175"/>
                </a:cubicBezTo>
                <a:cubicBezTo>
                  <a:pt x="3549" y="170"/>
                  <a:pt x="3516" y="159"/>
                  <a:pt x="3516" y="159"/>
                </a:cubicBezTo>
                <a:cubicBezTo>
                  <a:pt x="3429" y="164"/>
                  <a:pt x="3385" y="156"/>
                  <a:pt x="3316" y="192"/>
                </a:cubicBezTo>
                <a:cubicBezTo>
                  <a:pt x="3297" y="220"/>
                  <a:pt x="3276" y="247"/>
                  <a:pt x="3257" y="275"/>
                </a:cubicBezTo>
                <a:cubicBezTo>
                  <a:pt x="3246" y="321"/>
                  <a:pt x="3247" y="361"/>
                  <a:pt x="3274" y="401"/>
                </a:cubicBezTo>
                <a:cubicBezTo>
                  <a:pt x="3317" y="393"/>
                  <a:pt x="3339" y="391"/>
                  <a:pt x="3374" y="367"/>
                </a:cubicBezTo>
                <a:cubicBezTo>
                  <a:pt x="3392" y="317"/>
                  <a:pt x="3396" y="264"/>
                  <a:pt x="3349" y="234"/>
                </a:cubicBezTo>
                <a:cubicBezTo>
                  <a:pt x="3325" y="196"/>
                  <a:pt x="3300" y="173"/>
                  <a:pt x="3257" y="159"/>
                </a:cubicBezTo>
                <a:cubicBezTo>
                  <a:pt x="3230" y="141"/>
                  <a:pt x="3214" y="119"/>
                  <a:pt x="3182" y="109"/>
                </a:cubicBezTo>
                <a:cubicBezTo>
                  <a:pt x="3117" y="65"/>
                  <a:pt x="3024" y="65"/>
                  <a:pt x="2949" y="58"/>
                </a:cubicBezTo>
                <a:cubicBezTo>
                  <a:pt x="2898" y="62"/>
                  <a:pt x="2843" y="52"/>
                  <a:pt x="2798" y="75"/>
                </a:cubicBezTo>
                <a:cubicBezTo>
                  <a:pt x="2780" y="84"/>
                  <a:pt x="2765" y="98"/>
                  <a:pt x="2748" y="109"/>
                </a:cubicBezTo>
                <a:cubicBezTo>
                  <a:pt x="2740" y="114"/>
                  <a:pt x="2723" y="125"/>
                  <a:pt x="2723" y="125"/>
                </a:cubicBezTo>
                <a:cubicBezTo>
                  <a:pt x="2699" y="161"/>
                  <a:pt x="2665" y="190"/>
                  <a:pt x="2623" y="200"/>
                </a:cubicBezTo>
                <a:cubicBezTo>
                  <a:pt x="2578" y="197"/>
                  <a:pt x="2525" y="212"/>
                  <a:pt x="2489" y="184"/>
                </a:cubicBezTo>
                <a:cubicBezTo>
                  <a:pt x="2470" y="170"/>
                  <a:pt x="2439" y="134"/>
                  <a:pt x="2439" y="134"/>
                </a:cubicBezTo>
                <a:cubicBezTo>
                  <a:pt x="2432" y="114"/>
                  <a:pt x="2416" y="96"/>
                  <a:pt x="2414" y="75"/>
                </a:cubicBezTo>
                <a:cubicBezTo>
                  <a:pt x="2408" y="17"/>
                  <a:pt x="2464" y="10"/>
                  <a:pt x="2506" y="0"/>
                </a:cubicBezTo>
                <a:cubicBezTo>
                  <a:pt x="2569" y="9"/>
                  <a:pt x="2571" y="4"/>
                  <a:pt x="2590" y="58"/>
                </a:cubicBezTo>
                <a:cubicBezTo>
                  <a:pt x="2583" y="106"/>
                  <a:pt x="2582" y="129"/>
                  <a:pt x="2556" y="167"/>
                </a:cubicBezTo>
                <a:cubicBezTo>
                  <a:pt x="2505" y="328"/>
                  <a:pt x="2192" y="265"/>
                  <a:pt x="2114" y="267"/>
                </a:cubicBezTo>
                <a:cubicBezTo>
                  <a:pt x="2063" y="279"/>
                  <a:pt x="2035" y="288"/>
                  <a:pt x="1997" y="326"/>
                </a:cubicBezTo>
                <a:cubicBezTo>
                  <a:pt x="1981" y="376"/>
                  <a:pt x="1987" y="430"/>
                  <a:pt x="2030" y="459"/>
                </a:cubicBezTo>
                <a:cubicBezTo>
                  <a:pt x="2046" y="414"/>
                  <a:pt x="2047" y="424"/>
                  <a:pt x="2030" y="351"/>
                </a:cubicBezTo>
                <a:cubicBezTo>
                  <a:pt x="2021" y="312"/>
                  <a:pt x="2004" y="338"/>
                  <a:pt x="2022" y="317"/>
                </a:cubicBezTo>
                <a:close/>
              </a:path>
            </a:pathLst>
          </a:custGeom>
          <a:noFill/>
          <a:ln w="76200">
            <a:solidFill>
              <a:srgbClr val="99CCFF"/>
            </a:solidFill>
            <a:round/>
            <a:headEnd/>
            <a:tailEnd/>
          </a:ln>
        </p:spPr>
        <p:txBody>
          <a:bodyPr lIns="54000" tIns="54000" rIns="54000" bIns="5400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76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5867400"/>
            <a:ext cx="9144000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47843" name="Freeform 3"/>
          <p:cNvSpPr>
            <a:spLocks noEditPoints="1"/>
          </p:cNvSpPr>
          <p:nvPr/>
        </p:nvSpPr>
        <p:spPr bwMode="gray">
          <a:xfrm rot="16200000" flipH="1">
            <a:off x="5221492" y="420557"/>
            <a:ext cx="2391313" cy="4082813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1338A1">
                  <a:gamma/>
                  <a:tint val="0"/>
                  <a:invGamma/>
                </a:srgbClr>
              </a:gs>
              <a:gs pos="100000">
                <a:srgbClr val="1338A1"/>
              </a:gs>
            </a:gsLst>
            <a:lin ang="0" scaled="1"/>
          </a:gradFill>
          <a:ln w="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/>
              </a:solidFill>
            </a:endParaRPr>
          </a:p>
        </p:txBody>
      </p:sp>
      <p:sp>
        <p:nvSpPr>
          <p:cNvPr id="547844" name="AutoShape 4"/>
          <p:cNvSpPr>
            <a:spLocks noChangeArrowheads="1"/>
          </p:cNvSpPr>
          <p:nvPr/>
        </p:nvSpPr>
        <p:spPr bwMode="gray">
          <a:xfrm rot="5432887">
            <a:off x="3524519" y="2597370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solidFill>
            <a:srgbClr val="3333FF"/>
          </a:soli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400" b="1" dirty="0" err="1" smtClean="0">
                <a:solidFill>
                  <a:srgbClr val="FFFF00"/>
                </a:solidFill>
              </a:rPr>
              <a:t>Studi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algn="ctr" eaLnBrk="0" hangingPunct="0"/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</a:rPr>
              <a:t>kasus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547845" name="AutoShape 5"/>
          <p:cNvSpPr>
            <a:spLocks noChangeArrowheads="1"/>
          </p:cNvSpPr>
          <p:nvPr/>
        </p:nvSpPr>
        <p:spPr bwMode="gray">
          <a:xfrm rot="5432887">
            <a:off x="2635819" y="1349165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solidFill>
            <a:srgbClr val="FF0000"/>
          </a:soli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000" b="1" dirty="0" smtClean="0">
                <a:solidFill>
                  <a:srgbClr val="FFFF00"/>
                </a:solidFill>
              </a:rPr>
              <a:t>Seminar/</a:t>
            </a:r>
          </a:p>
          <a:p>
            <a:pPr algn="ctr" eaLnBrk="0" hangingPunct="0"/>
            <a:r>
              <a:rPr lang="en-US" sz="2000" b="1" dirty="0" err="1" smtClean="0">
                <a:solidFill>
                  <a:srgbClr val="FFFF00"/>
                </a:solidFill>
              </a:rPr>
              <a:t>Pertemuan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</a:p>
          <a:p>
            <a:pPr algn="ctr" eaLnBrk="0" hangingPunct="0"/>
            <a:r>
              <a:rPr lang="en-US" sz="2000" b="1" dirty="0" err="1" smtClean="0">
                <a:solidFill>
                  <a:srgbClr val="FFFF00"/>
                </a:solidFill>
              </a:rPr>
              <a:t>Ilmiah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47846" name="AutoShape 6"/>
          <p:cNvSpPr>
            <a:spLocks noChangeArrowheads="1"/>
          </p:cNvSpPr>
          <p:nvPr/>
        </p:nvSpPr>
        <p:spPr bwMode="gray">
          <a:xfrm rot="5432887">
            <a:off x="2747375" y="3926410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solidFill>
            <a:srgbClr val="CC3399"/>
          </a:soli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400" b="1" dirty="0" err="1" smtClean="0">
                <a:solidFill>
                  <a:srgbClr val="FFFF00"/>
                </a:solidFill>
              </a:rPr>
              <a:t>Studi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</a:p>
          <a:p>
            <a:pPr algn="ctr" eaLnBrk="0" hangingPunct="0"/>
            <a:r>
              <a:rPr lang="en-US" sz="2400" b="1" dirty="0" err="1" smtClean="0">
                <a:solidFill>
                  <a:srgbClr val="FFFF00"/>
                </a:solidFill>
              </a:rPr>
              <a:t>Pustaka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sp>
        <p:nvSpPr>
          <p:cNvPr id="547847" name="AutoShape 7"/>
          <p:cNvSpPr>
            <a:spLocks noChangeArrowheads="1"/>
          </p:cNvSpPr>
          <p:nvPr/>
        </p:nvSpPr>
        <p:spPr bwMode="gray">
          <a:xfrm rot="5400000">
            <a:off x="1880860" y="2646921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solidFill>
            <a:srgbClr val="1D1272"/>
          </a:soli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000" b="1" dirty="0" err="1" smtClean="0">
                <a:solidFill>
                  <a:srgbClr val="FFFF00"/>
                </a:solidFill>
              </a:rPr>
              <a:t>Dosen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</a:p>
          <a:p>
            <a:pPr algn="ctr" eaLnBrk="0" hangingPunct="0"/>
            <a:r>
              <a:rPr lang="en-US" sz="2000" b="1" dirty="0" err="1" smtClean="0">
                <a:solidFill>
                  <a:srgbClr val="FFFF00"/>
                </a:solidFill>
              </a:rPr>
              <a:t>Mahasiswa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algn="ctr" eaLnBrk="0" hangingPunct="0"/>
            <a:r>
              <a:rPr lang="en-US" b="1" dirty="0" smtClean="0">
                <a:solidFill>
                  <a:srgbClr val="FFFF00"/>
                </a:solidFill>
              </a:rPr>
              <a:t>S-1, S-2, S-3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47848" name="AutoShape 8"/>
          <p:cNvSpPr>
            <a:spLocks noChangeArrowheads="1"/>
          </p:cNvSpPr>
          <p:nvPr/>
        </p:nvSpPr>
        <p:spPr bwMode="gray">
          <a:xfrm rot="5432887">
            <a:off x="1045431" y="1393977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solidFill>
            <a:schemeClr val="tx2">
              <a:lumMod val="75000"/>
            </a:schemeClr>
          </a:soli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000" b="1" dirty="0" err="1" smtClean="0">
                <a:solidFill>
                  <a:srgbClr val="FFFF00"/>
                </a:solidFill>
              </a:rPr>
              <a:t>Pengabdian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</a:p>
          <a:p>
            <a:pPr algn="ctr" eaLnBrk="0" hangingPunct="0"/>
            <a:r>
              <a:rPr lang="en-US" b="1" dirty="0" err="1" smtClean="0">
                <a:solidFill>
                  <a:srgbClr val="FFFF00"/>
                </a:solidFill>
              </a:rPr>
              <a:t>kepada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</a:p>
          <a:p>
            <a:pPr algn="ctr" eaLnBrk="0" hangingPunct="0"/>
            <a:r>
              <a:rPr lang="en-US" b="1" dirty="0" err="1" smtClean="0">
                <a:solidFill>
                  <a:srgbClr val="FFFF00"/>
                </a:solidFill>
              </a:rPr>
              <a:t>masyarakat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47849" name="AutoShape 9"/>
          <p:cNvSpPr>
            <a:spLocks noChangeArrowheads="1"/>
          </p:cNvSpPr>
          <p:nvPr/>
        </p:nvSpPr>
        <p:spPr bwMode="gray">
          <a:xfrm rot="5432887">
            <a:off x="1109546" y="3990119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400" b="1" dirty="0" err="1" smtClean="0">
                <a:solidFill>
                  <a:srgbClr val="FFFF00"/>
                </a:solidFill>
              </a:rPr>
              <a:t>Penelitian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algn="ctr" eaLnBrk="0" hangingPunct="0"/>
            <a:r>
              <a:rPr lang="en-US" sz="2400" b="1" dirty="0" err="1" smtClean="0">
                <a:solidFill>
                  <a:srgbClr val="FFFF00"/>
                </a:solidFill>
              </a:rPr>
              <a:t>Dosen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547850" name="AutoShape 10"/>
          <p:cNvSpPr>
            <a:spLocks noChangeArrowheads="1"/>
          </p:cNvSpPr>
          <p:nvPr/>
        </p:nvSpPr>
        <p:spPr bwMode="gray">
          <a:xfrm rot="5432887">
            <a:off x="294359" y="2719478"/>
            <a:ext cx="1702446" cy="1764116"/>
          </a:xfrm>
          <a:prstGeom prst="hexagon">
            <a:avLst>
              <a:gd name="adj" fmla="val 26487"/>
              <a:gd name="vf" fmla="val 11547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ObliqueTopLeft">
              <a:rot lat="21299999" lon="209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rot="10800000" vert="eaVert" wrap="none" anchor="ctr">
            <a:flatTx/>
          </a:bodyPr>
          <a:lstStyle/>
          <a:p>
            <a:pPr algn="ctr" eaLnBrk="0" hangingPunct="0"/>
            <a:r>
              <a:rPr lang="en-US" sz="2000" b="1" dirty="0" err="1" smtClean="0">
                <a:solidFill>
                  <a:schemeClr val="accent4"/>
                </a:solidFill>
              </a:rPr>
              <a:t>Skripsi</a:t>
            </a:r>
            <a:endParaRPr lang="en-US" sz="2000" b="1" dirty="0" smtClean="0">
              <a:solidFill>
                <a:schemeClr val="accent4"/>
              </a:solidFill>
            </a:endParaRPr>
          </a:p>
          <a:p>
            <a:pPr algn="ctr" eaLnBrk="0" hangingPunct="0"/>
            <a:r>
              <a:rPr lang="en-US" sz="2000" b="1" dirty="0" err="1" smtClean="0">
                <a:solidFill>
                  <a:schemeClr val="accent4"/>
                </a:solidFill>
              </a:rPr>
              <a:t>Tesis</a:t>
            </a:r>
            <a:endParaRPr lang="en-US" sz="2000" b="1" dirty="0" smtClean="0">
              <a:solidFill>
                <a:schemeClr val="accent4"/>
              </a:solidFill>
            </a:endParaRPr>
          </a:p>
          <a:p>
            <a:pPr algn="ctr" eaLnBrk="0" hangingPunct="0"/>
            <a:r>
              <a:rPr lang="en-US" sz="2000" b="1" dirty="0" err="1" smtClean="0">
                <a:solidFill>
                  <a:schemeClr val="accent4"/>
                </a:solidFill>
              </a:rPr>
              <a:t>Disertasi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sp>
        <p:nvSpPr>
          <p:cNvPr id="547851" name="Text Box 11"/>
          <p:cNvSpPr txBox="1">
            <a:spLocks noChangeArrowheads="1"/>
          </p:cNvSpPr>
          <p:nvPr/>
        </p:nvSpPr>
        <p:spPr bwMode="auto">
          <a:xfrm>
            <a:off x="5362575" y="1873712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547852" name="Rectangle 12"/>
          <p:cNvSpPr>
            <a:spLocks noChangeArrowheads="1"/>
          </p:cNvSpPr>
          <p:nvPr/>
        </p:nvSpPr>
        <p:spPr bwMode="auto">
          <a:xfrm>
            <a:off x="6195443" y="4012554"/>
            <a:ext cx="244009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dirty="0" err="1" smtClean="0">
                <a:solidFill>
                  <a:schemeClr val="accent4"/>
                </a:solidFill>
              </a:rPr>
              <a:t>Artikel</a:t>
            </a:r>
            <a:r>
              <a:rPr lang="en-US" sz="2800" b="1" dirty="0" smtClean="0">
                <a:solidFill>
                  <a:schemeClr val="accent4"/>
                </a:solidFill>
              </a:rPr>
              <a:t> </a:t>
            </a:r>
            <a:r>
              <a:rPr lang="en-US" sz="2800" b="1" dirty="0" err="1" smtClean="0">
                <a:solidFill>
                  <a:schemeClr val="accent4"/>
                </a:solidFill>
              </a:rPr>
              <a:t>Ilmiah</a:t>
            </a:r>
            <a:endParaRPr lang="en-US" sz="2800" b="1" dirty="0">
              <a:solidFill>
                <a:schemeClr val="accent4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6DF7DF-00CF-4B51-B021-E9A22BC022D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70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7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7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47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47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7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4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47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3" grpId="0" animBg="1"/>
      <p:bldP spid="547844" grpId="0" animBg="1"/>
      <p:bldP spid="547845" grpId="0" animBg="1"/>
      <p:bldP spid="547846" grpId="0" animBg="1"/>
      <p:bldP spid="547847" grpId="0" animBg="1"/>
      <p:bldP spid="547848" grpId="0" animBg="1"/>
      <p:bldP spid="547849" grpId="0" animBg="1"/>
      <p:bldP spid="547850" grpId="0" animBg="1"/>
      <p:bldP spid="5478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46C3EC-6489-4B39-A241-BABD7B7C217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990600" y="5181600"/>
            <a:ext cx="7239000" cy="1447800"/>
          </a:xfrm>
          <a:prstGeom prst="rect">
            <a:avLst/>
          </a:prstGeom>
          <a:solidFill>
            <a:srgbClr val="3399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WordArt 3"/>
          <p:cNvSpPr>
            <a:spLocks noChangeArrowheads="1" noChangeShapeType="1" noTextEdit="1"/>
          </p:cNvSpPr>
          <p:nvPr/>
        </p:nvSpPr>
        <p:spPr bwMode="auto">
          <a:xfrm>
            <a:off x="1141413" y="5867400"/>
            <a:ext cx="6810375" cy="914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Artikel Ilmiah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454775" y="4038600"/>
            <a:ext cx="2689225" cy="1066800"/>
            <a:chOff x="144" y="1008"/>
            <a:chExt cx="1694" cy="816"/>
          </a:xfrm>
        </p:grpSpPr>
        <p:sp>
          <p:nvSpPr>
            <p:cNvPr id="16426" name="Oval 5"/>
            <p:cNvSpPr>
              <a:spLocks noChangeArrowheads="1"/>
            </p:cNvSpPr>
            <p:nvPr/>
          </p:nvSpPr>
          <p:spPr bwMode="auto">
            <a:xfrm>
              <a:off x="144" y="1008"/>
              <a:ext cx="1681" cy="816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7" name="Text Box 6"/>
            <p:cNvSpPr txBox="1">
              <a:spLocks noChangeArrowheads="1"/>
            </p:cNvSpPr>
            <p:nvPr/>
          </p:nvSpPr>
          <p:spPr bwMode="auto">
            <a:xfrm>
              <a:off x="288" y="1104"/>
              <a:ext cx="1550" cy="62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 b="1"/>
                <a:t>Singkat dan padat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" y="3657600"/>
            <a:ext cx="2590800" cy="1252538"/>
            <a:chOff x="240" y="2112"/>
            <a:chExt cx="1497" cy="864"/>
          </a:xfrm>
        </p:grpSpPr>
        <p:sp>
          <p:nvSpPr>
            <p:cNvPr id="16424" name="Oval 8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5" name="Text Box 9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/>
                <a:t>Logis dan sistematis</a:t>
              </a:r>
              <a:endParaRPr lang="en-GB" sz="2400">
                <a:latin typeface="Times New Roman" pitchFamily="18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667000" y="3886200"/>
            <a:ext cx="3733800" cy="1219200"/>
            <a:chOff x="1680" y="2304"/>
            <a:chExt cx="1920" cy="912"/>
          </a:xfrm>
        </p:grpSpPr>
        <p:sp>
          <p:nvSpPr>
            <p:cNvPr id="16422" name="Oval 11"/>
            <p:cNvSpPr>
              <a:spLocks noChangeArrowheads="1"/>
            </p:cNvSpPr>
            <p:nvPr/>
          </p:nvSpPr>
          <p:spPr bwMode="auto">
            <a:xfrm>
              <a:off x="1920" y="2304"/>
              <a:ext cx="1440" cy="912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Text Box 12"/>
            <p:cNvSpPr txBox="1">
              <a:spLocks noChangeArrowheads="1"/>
            </p:cNvSpPr>
            <p:nvPr/>
          </p:nvSpPr>
          <p:spPr bwMode="auto">
            <a:xfrm>
              <a:off x="1680" y="2496"/>
              <a:ext cx="1920" cy="61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/>
                <a:t>Rinci dan</a:t>
              </a:r>
            </a:p>
            <a:p>
              <a:pPr algn="ctr" eaLnBrk="0" hangingPunct="0"/>
              <a:r>
                <a:rPr lang="en-GB" sz="2400" b="1"/>
                <a:t>komprehensif</a:t>
              </a:r>
              <a:endParaRPr lang="en-GB" sz="2400">
                <a:latin typeface="Times New Roman" pitchFamily="18" charset="0"/>
              </a:endParaRPr>
            </a:p>
          </p:txBody>
        </p:sp>
      </p:grpSp>
      <p:sp>
        <p:nvSpPr>
          <p:cNvPr id="16392" name="Oval 13"/>
          <p:cNvSpPr>
            <a:spLocks noChangeArrowheads="1"/>
          </p:cNvSpPr>
          <p:nvPr/>
        </p:nvSpPr>
        <p:spPr bwMode="auto">
          <a:xfrm>
            <a:off x="2771775" y="3789363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182" name="Oval 14"/>
          <p:cNvSpPr>
            <a:spLocks noChangeArrowheads="1"/>
          </p:cNvSpPr>
          <p:nvPr/>
        </p:nvSpPr>
        <p:spPr bwMode="auto">
          <a:xfrm>
            <a:off x="8458200" y="3124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Oval 15"/>
          <p:cNvSpPr>
            <a:spLocks noChangeArrowheads="1"/>
          </p:cNvSpPr>
          <p:nvPr/>
        </p:nvSpPr>
        <p:spPr bwMode="auto">
          <a:xfrm>
            <a:off x="8534400" y="1752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184" name="Oval 16"/>
          <p:cNvSpPr>
            <a:spLocks noChangeArrowheads="1"/>
          </p:cNvSpPr>
          <p:nvPr/>
        </p:nvSpPr>
        <p:spPr bwMode="auto">
          <a:xfrm>
            <a:off x="4038600" y="15240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185" name="Oval 17"/>
          <p:cNvSpPr>
            <a:spLocks noChangeArrowheads="1"/>
          </p:cNvSpPr>
          <p:nvPr/>
        </p:nvSpPr>
        <p:spPr bwMode="auto">
          <a:xfrm flipV="1">
            <a:off x="8686800" y="22860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Oval 18"/>
          <p:cNvSpPr>
            <a:spLocks noChangeArrowheads="1"/>
          </p:cNvSpPr>
          <p:nvPr/>
        </p:nvSpPr>
        <p:spPr bwMode="auto">
          <a:xfrm>
            <a:off x="468313" y="2924175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Oval 19"/>
          <p:cNvSpPr>
            <a:spLocks noChangeArrowheads="1"/>
          </p:cNvSpPr>
          <p:nvPr/>
        </p:nvSpPr>
        <p:spPr bwMode="auto">
          <a:xfrm>
            <a:off x="2843213" y="4941888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Oval 20"/>
          <p:cNvSpPr>
            <a:spLocks noChangeArrowheads="1"/>
          </p:cNvSpPr>
          <p:nvPr/>
        </p:nvSpPr>
        <p:spPr bwMode="auto">
          <a:xfrm>
            <a:off x="609600" y="12954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Oval 21"/>
          <p:cNvSpPr>
            <a:spLocks noChangeArrowheads="1"/>
          </p:cNvSpPr>
          <p:nvPr/>
        </p:nvSpPr>
        <p:spPr bwMode="auto">
          <a:xfrm>
            <a:off x="6400800" y="3733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6401" name="Oval 22"/>
          <p:cNvSpPr>
            <a:spLocks noChangeArrowheads="1"/>
          </p:cNvSpPr>
          <p:nvPr/>
        </p:nvSpPr>
        <p:spPr bwMode="auto">
          <a:xfrm>
            <a:off x="3492500" y="33575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Oval 23"/>
          <p:cNvSpPr>
            <a:spLocks noChangeArrowheads="1"/>
          </p:cNvSpPr>
          <p:nvPr/>
        </p:nvSpPr>
        <p:spPr bwMode="auto">
          <a:xfrm>
            <a:off x="323850" y="46529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Oval 24"/>
          <p:cNvSpPr>
            <a:spLocks noChangeArrowheads="1"/>
          </p:cNvSpPr>
          <p:nvPr/>
        </p:nvSpPr>
        <p:spPr bwMode="auto">
          <a:xfrm>
            <a:off x="8077200" y="35814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Oval 25"/>
          <p:cNvSpPr>
            <a:spLocks noChangeArrowheads="1"/>
          </p:cNvSpPr>
          <p:nvPr/>
        </p:nvSpPr>
        <p:spPr bwMode="auto">
          <a:xfrm>
            <a:off x="5715000" y="4800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Oval 26"/>
          <p:cNvSpPr>
            <a:spLocks noChangeArrowheads="1"/>
          </p:cNvSpPr>
          <p:nvPr/>
        </p:nvSpPr>
        <p:spPr bwMode="auto">
          <a:xfrm>
            <a:off x="6096000" y="4495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Oval 27"/>
          <p:cNvSpPr>
            <a:spLocks noChangeArrowheads="1"/>
          </p:cNvSpPr>
          <p:nvPr/>
        </p:nvSpPr>
        <p:spPr bwMode="auto">
          <a:xfrm flipV="1">
            <a:off x="8686800" y="51054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196" name="Oval 28"/>
          <p:cNvSpPr>
            <a:spLocks noChangeArrowheads="1"/>
          </p:cNvSpPr>
          <p:nvPr/>
        </p:nvSpPr>
        <p:spPr bwMode="auto">
          <a:xfrm>
            <a:off x="6629400" y="2362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Oval 29"/>
          <p:cNvSpPr>
            <a:spLocks noChangeArrowheads="1"/>
          </p:cNvSpPr>
          <p:nvPr/>
        </p:nvSpPr>
        <p:spPr bwMode="auto">
          <a:xfrm>
            <a:off x="762000" y="22098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6200" y="2057400"/>
            <a:ext cx="2590800" cy="1176338"/>
            <a:chOff x="240" y="2112"/>
            <a:chExt cx="1497" cy="864"/>
          </a:xfrm>
        </p:grpSpPr>
        <p:sp>
          <p:nvSpPr>
            <p:cNvPr id="16420" name="Oval 31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1" name="Text Box 32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/>
                <a:t>Up to date,</a:t>
              </a:r>
            </a:p>
            <a:p>
              <a:pPr algn="ctr" eaLnBrk="0" hangingPunct="0"/>
              <a:r>
                <a:rPr lang="en-GB" sz="2400" b="1"/>
                <a:t>original</a:t>
              </a:r>
              <a:endParaRPr lang="en-GB" sz="2400">
                <a:latin typeface="Times New Roman" pitchFamily="18" charset="0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124200" y="2209800"/>
            <a:ext cx="2590800" cy="1176338"/>
            <a:chOff x="240" y="2112"/>
            <a:chExt cx="1497" cy="864"/>
          </a:xfrm>
        </p:grpSpPr>
        <p:sp>
          <p:nvSpPr>
            <p:cNvPr id="16418" name="Oval 34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/>
                <a:t>rasional</a:t>
              </a:r>
              <a:endParaRPr lang="en-GB" sz="2400">
                <a:latin typeface="Times New Roman" pitchFamily="18" charset="0"/>
              </a:endParaRPr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6477000" y="2557463"/>
            <a:ext cx="2590800" cy="1176337"/>
            <a:chOff x="240" y="2112"/>
            <a:chExt cx="1497" cy="864"/>
          </a:xfrm>
        </p:grpSpPr>
        <p:sp>
          <p:nvSpPr>
            <p:cNvPr id="16416" name="Oval 37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7" name="Text Box 38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GB" sz="2400" b="1"/>
                <a:t>Obyektif</a:t>
              </a:r>
              <a:endParaRPr lang="en-GB" sz="2400">
                <a:latin typeface="Times New Roman" pitchFamily="18" charset="0"/>
              </a:endParaRPr>
            </a:p>
          </p:txBody>
        </p:sp>
      </p:grpSp>
      <p:sp>
        <p:nvSpPr>
          <p:cNvPr id="1287207" name="Oval 39"/>
          <p:cNvSpPr>
            <a:spLocks noChangeArrowheads="1"/>
          </p:cNvSpPr>
          <p:nvPr/>
        </p:nvSpPr>
        <p:spPr bwMode="auto">
          <a:xfrm>
            <a:off x="0" y="0"/>
            <a:ext cx="4648200" cy="1549400"/>
          </a:xfrm>
          <a:prstGeom prst="ellipse">
            <a:avLst/>
          </a:prstGeom>
          <a:solidFill>
            <a:srgbClr val="99CC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208" name="Text Box 40"/>
          <p:cNvSpPr txBox="1">
            <a:spLocks noChangeArrowheads="1"/>
          </p:cNvSpPr>
          <p:nvPr/>
        </p:nvSpPr>
        <p:spPr bwMode="auto">
          <a:xfrm>
            <a:off x="304800" y="228600"/>
            <a:ext cx="4343400" cy="1006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/>
              <a:t> Bahasa</a:t>
            </a:r>
            <a:r>
              <a:rPr lang="en-GB" sz="3200" b="1"/>
              <a:t>: </a:t>
            </a:r>
          </a:p>
          <a:p>
            <a:r>
              <a:rPr lang="en-US" sz="2400" b="1"/>
              <a:t>Tunggal makna dan Efektif</a:t>
            </a:r>
            <a:r>
              <a:rPr lang="en-GB" sz="2800" b="1"/>
              <a:t> </a:t>
            </a:r>
          </a:p>
        </p:txBody>
      </p:sp>
      <p:sp>
        <p:nvSpPr>
          <p:cNvPr id="1287209" name="Oval 41"/>
          <p:cNvSpPr>
            <a:spLocks noChangeArrowheads="1"/>
          </p:cNvSpPr>
          <p:nvPr/>
        </p:nvSpPr>
        <p:spPr bwMode="auto">
          <a:xfrm>
            <a:off x="5029200" y="838200"/>
            <a:ext cx="3429000" cy="1549400"/>
          </a:xfrm>
          <a:prstGeom prst="ellipse">
            <a:avLst/>
          </a:prstGeom>
          <a:solidFill>
            <a:srgbClr val="99CC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7210" name="Text Box 42"/>
          <p:cNvSpPr txBox="1">
            <a:spLocks noChangeArrowheads="1"/>
          </p:cNvSpPr>
          <p:nvPr/>
        </p:nvSpPr>
        <p:spPr bwMode="auto">
          <a:xfrm>
            <a:off x="5638800" y="990600"/>
            <a:ext cx="2971800" cy="11874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Komunikasi</a:t>
            </a:r>
          </a:p>
          <a:p>
            <a:r>
              <a:rPr lang="en-GB" sz="2400" b="1"/>
              <a:t>antara Penulis </a:t>
            </a:r>
          </a:p>
          <a:p>
            <a:r>
              <a:rPr lang="en-GB" sz="2400" b="1"/>
              <a:t>dan Pembaca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8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8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8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8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8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8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8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8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8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8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8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7182" grpId="0" animBg="1"/>
      <p:bldP spid="1287184" grpId="0" animBg="1"/>
      <p:bldP spid="1287185" grpId="0" animBg="1"/>
      <p:bldP spid="1287196" grpId="0" animBg="1"/>
      <p:bldP spid="1287207" grpId="0" animBg="1"/>
      <p:bldP spid="1287208" grpId="0"/>
      <p:bldP spid="1287209" grpId="0" animBg="1"/>
      <p:bldP spid="12872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5715000"/>
            <a:ext cx="2133600" cy="234950"/>
          </a:xfrm>
        </p:spPr>
        <p:txBody>
          <a:bodyPr/>
          <a:lstStyle/>
          <a:p>
            <a:fld id="{A014C00C-6DA6-4838-A022-F98728D4295F}" type="slidenum">
              <a:rPr lang="en-US"/>
              <a:pPr/>
              <a:t>17</a:t>
            </a:fld>
            <a:endParaRPr lang="en-US"/>
          </a:p>
        </p:txBody>
      </p:sp>
      <p:sp>
        <p:nvSpPr>
          <p:cNvPr id="1253379" name="AutoShape 3"/>
          <p:cNvSpPr>
            <a:spLocks noChangeArrowheads="1"/>
          </p:cNvSpPr>
          <p:nvPr/>
        </p:nvSpPr>
        <p:spPr bwMode="auto">
          <a:xfrm>
            <a:off x="5562600" y="1981200"/>
            <a:ext cx="3124200" cy="35052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latin typeface="verdana" pitchFamily="34" charset="0"/>
            </a:endParaRPr>
          </a:p>
        </p:txBody>
      </p:sp>
      <p:sp>
        <p:nvSpPr>
          <p:cNvPr id="1253380" name="AutoShape 4"/>
          <p:cNvSpPr>
            <a:spLocks noChangeArrowheads="1"/>
          </p:cNvSpPr>
          <p:nvPr/>
        </p:nvSpPr>
        <p:spPr bwMode="auto">
          <a:xfrm>
            <a:off x="304800" y="1981200"/>
            <a:ext cx="3352800" cy="3733800"/>
          </a:xfrm>
          <a:prstGeom prst="roundRect">
            <a:avLst>
              <a:gd name="adj" fmla="val 16667"/>
            </a:avLst>
          </a:prstGeom>
          <a:solidFill>
            <a:schemeClr val="tx1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latin typeface="verdana" pitchFamily="34" charset="0"/>
            </a:endParaRPr>
          </a:p>
        </p:txBody>
      </p:sp>
      <p:sp>
        <p:nvSpPr>
          <p:cNvPr id="1253381" name="Text Box 5"/>
          <p:cNvSpPr txBox="1">
            <a:spLocks noChangeArrowheads="1"/>
          </p:cNvSpPr>
          <p:nvPr/>
        </p:nvSpPr>
        <p:spPr bwMode="auto">
          <a:xfrm>
            <a:off x="228600" y="2286000"/>
            <a:ext cx="33528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800" b="1" dirty="0" err="1">
                <a:solidFill>
                  <a:srgbClr val="000000"/>
                </a:solidFill>
              </a:rPr>
              <a:t>Artikel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>
                <a:solidFill>
                  <a:srgbClr val="000000"/>
                </a:solidFill>
              </a:rPr>
              <a:t>Hasil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</a:rPr>
              <a:t>Penelitian</a:t>
            </a:r>
            <a:r>
              <a:rPr lang="en-US" sz="2800" b="1" dirty="0" smtClean="0">
                <a:solidFill>
                  <a:srgbClr val="000000"/>
                </a:solidFill>
              </a:rPr>
              <a:t>/</a:t>
            </a:r>
          </a:p>
          <a:p>
            <a:pPr algn="ctr" eaLnBrk="0" hangingPunct="0"/>
            <a:r>
              <a:rPr lang="en-US" sz="2800" b="1" dirty="0" err="1" smtClean="0">
                <a:solidFill>
                  <a:srgbClr val="000000"/>
                </a:solidFill>
              </a:rPr>
              <a:t>Pengabdian</a:t>
            </a:r>
            <a:endParaRPr lang="en-US" sz="2800" b="1" dirty="0">
              <a:solidFill>
                <a:srgbClr val="000000"/>
              </a:solidFill>
            </a:endParaRPr>
          </a:p>
          <a:p>
            <a:pPr algn="ctr" eaLnBrk="0" hangingPunct="0"/>
            <a:endParaRPr lang="en-US" sz="2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2400" b="1" dirty="0" err="1">
                <a:solidFill>
                  <a:srgbClr val="000000"/>
                </a:solidFill>
              </a:rPr>
              <a:t>Contoh</a:t>
            </a:r>
            <a:r>
              <a:rPr lang="en-US" sz="2400" b="1" dirty="0">
                <a:solidFill>
                  <a:srgbClr val="000000"/>
                </a:solidFill>
              </a:rPr>
              <a:t>:</a:t>
            </a:r>
          </a:p>
          <a:p>
            <a:pPr algn="ctr" eaLnBrk="0" hangingPunct="0"/>
            <a:r>
              <a:rPr lang="en-US" sz="2400" b="1" dirty="0">
                <a:solidFill>
                  <a:srgbClr val="000000"/>
                </a:solidFill>
              </a:rPr>
              <a:t>Original Article, short </a:t>
            </a:r>
            <a:r>
              <a:rPr lang="en-US" sz="2400" b="1" dirty="0" smtClean="0">
                <a:solidFill>
                  <a:srgbClr val="000000"/>
                </a:solidFill>
              </a:rPr>
              <a:t>communication, </a:t>
            </a:r>
          </a:p>
          <a:p>
            <a:pPr algn="ctr" eaLnBrk="0" hangingPunct="0"/>
            <a:r>
              <a:rPr lang="en-US" sz="2400" b="1" dirty="0" smtClean="0">
                <a:solidFill>
                  <a:srgbClr val="000000"/>
                </a:solidFill>
              </a:rPr>
              <a:t>Case study</a:t>
            </a:r>
            <a:endParaRPr lang="en-US" sz="2400" b="1" dirty="0">
              <a:solidFill>
                <a:srgbClr val="000000"/>
              </a:solidFill>
            </a:endParaRPr>
          </a:p>
          <a:p>
            <a:pPr algn="r" eaLnBrk="0" hangingPunct="0"/>
            <a:r>
              <a:rPr lang="en-US" sz="1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53382" name="Freeform 6"/>
          <p:cNvSpPr>
            <a:spLocks/>
          </p:cNvSpPr>
          <p:nvPr/>
        </p:nvSpPr>
        <p:spPr bwMode="gray">
          <a:xfrm>
            <a:off x="3657600" y="190500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3383" name="AutoShape 7"/>
          <p:cNvSpPr>
            <a:spLocks noChangeAspect="1" noChangeArrowheads="1" noTextEdit="1"/>
          </p:cNvSpPr>
          <p:nvPr/>
        </p:nvSpPr>
        <p:spPr bwMode="gray">
          <a:xfrm flipH="1">
            <a:off x="5630863" y="18811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3384" name="Freeform 8"/>
          <p:cNvSpPr>
            <a:spLocks/>
          </p:cNvSpPr>
          <p:nvPr/>
        </p:nvSpPr>
        <p:spPr bwMode="gray">
          <a:xfrm flipH="1">
            <a:off x="4724400" y="182880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325813" y="228600"/>
            <a:ext cx="2998787" cy="1601788"/>
            <a:chOff x="1997" y="1314"/>
            <a:chExt cx="1889" cy="1009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253387" name="Oval 11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3388" name="Oval 12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53389" name="Oval 13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253390" name="Oval 14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253391" name="Oval 15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253392" name="Oval 16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1253393" name="Text Box 17"/>
          <p:cNvSpPr txBox="1">
            <a:spLocks noChangeArrowheads="1"/>
          </p:cNvSpPr>
          <p:nvPr/>
        </p:nvSpPr>
        <p:spPr bwMode="auto">
          <a:xfrm>
            <a:off x="3679825" y="381000"/>
            <a:ext cx="24161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000000"/>
                </a:solidFill>
              </a:rPr>
              <a:t>Artikel </a:t>
            </a:r>
          </a:p>
          <a:p>
            <a:pPr algn="ctr" eaLnBrk="0" hangingPunct="0"/>
            <a:r>
              <a:rPr lang="en-US" sz="2400" b="1">
                <a:solidFill>
                  <a:srgbClr val="000000"/>
                </a:solidFill>
              </a:rPr>
              <a:t>di Jurnal Ilmiah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53394" name="Text Box 18"/>
          <p:cNvSpPr txBox="1">
            <a:spLocks noChangeArrowheads="1"/>
          </p:cNvSpPr>
          <p:nvPr/>
        </p:nvSpPr>
        <p:spPr bwMode="auto">
          <a:xfrm>
            <a:off x="5638800" y="2057400"/>
            <a:ext cx="28956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800" b="1" dirty="0" err="1">
                <a:solidFill>
                  <a:srgbClr val="000000"/>
                </a:solidFill>
              </a:rPr>
              <a:t>Artikel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</a:p>
          <a:p>
            <a:pPr algn="ctr" eaLnBrk="0" hangingPunct="0"/>
            <a:r>
              <a:rPr lang="en-US" sz="2800" b="1" dirty="0" err="1">
                <a:solidFill>
                  <a:srgbClr val="000000"/>
                </a:solidFill>
              </a:rPr>
              <a:t>Hasil</a:t>
            </a:r>
            <a:r>
              <a:rPr lang="en-US" sz="2800" b="1" dirty="0">
                <a:solidFill>
                  <a:srgbClr val="000000"/>
                </a:solidFill>
              </a:rPr>
              <a:t> 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2800" b="1" dirty="0" err="1" smtClean="0">
                <a:solidFill>
                  <a:srgbClr val="000000"/>
                </a:solidFill>
              </a:rPr>
              <a:t>Studi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</a:rPr>
              <a:t>Pustaka</a:t>
            </a:r>
            <a:endParaRPr lang="en-US" sz="2800" b="1" dirty="0">
              <a:solidFill>
                <a:srgbClr val="000000"/>
              </a:solidFill>
            </a:endParaRPr>
          </a:p>
          <a:p>
            <a:pPr algn="ctr" eaLnBrk="0" hangingPunct="0"/>
            <a:endParaRPr lang="en-US" sz="28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2400" b="1" dirty="0" err="1">
                <a:solidFill>
                  <a:srgbClr val="000000"/>
                </a:solidFill>
              </a:rPr>
              <a:t>Contoh</a:t>
            </a:r>
            <a:r>
              <a:rPr lang="en-US" sz="2400" b="1" dirty="0">
                <a:solidFill>
                  <a:srgbClr val="000000"/>
                </a:solidFill>
              </a:rPr>
              <a:t>: </a:t>
            </a:r>
          </a:p>
          <a:p>
            <a:pPr algn="ctr" eaLnBrk="0" hangingPunct="0"/>
            <a:r>
              <a:rPr lang="en-US" sz="2400" b="1" dirty="0">
                <a:solidFill>
                  <a:srgbClr val="000000"/>
                </a:solidFill>
              </a:rPr>
              <a:t>Review article, monograph</a:t>
            </a:r>
          </a:p>
        </p:txBody>
      </p:sp>
      <p:sp>
        <p:nvSpPr>
          <p:cNvPr id="22" name="Left-Right Arrow 21"/>
          <p:cNvSpPr/>
          <p:nvPr/>
        </p:nvSpPr>
        <p:spPr>
          <a:xfrm>
            <a:off x="3886200" y="4343400"/>
            <a:ext cx="1524000" cy="762000"/>
          </a:xfrm>
          <a:prstGeom prst="leftRightArrow">
            <a:avLst/>
          </a:prstGeom>
          <a:solidFill>
            <a:srgbClr val="FFFFFF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3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3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3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3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3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3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3379" grpId="0" animBg="1"/>
      <p:bldP spid="1253383" grpId="0"/>
      <p:bldP spid="1253384" grpId="0" animBg="1"/>
      <p:bldP spid="1253394" grpId="0"/>
      <p:bldP spid="22" grpId="0" animBg="1"/>
      <p:bldP spid="2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6566FE-AD5B-4497-9724-96283CD03DE9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1371600"/>
            <a:ext cx="4648200" cy="52999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07041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defRPr/>
            </a:pPr>
            <a:endParaRPr lang="id-ID" sz="2400" b="1" dirty="0"/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J</a:t>
            </a:r>
            <a:r>
              <a:rPr lang="id-ID" sz="2400" b="1" dirty="0"/>
              <a:t>udul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N</a:t>
            </a:r>
            <a:r>
              <a:rPr lang="id-ID" sz="2400" b="1" dirty="0"/>
              <a:t>ama</a:t>
            </a:r>
            <a:r>
              <a:rPr lang="en-US" sz="2400" b="1" dirty="0"/>
              <a:t>-</a:t>
            </a:r>
            <a:r>
              <a:rPr lang="en-US" sz="2400" b="1" dirty="0" err="1"/>
              <a:t>nama</a:t>
            </a:r>
            <a:r>
              <a:rPr lang="id-ID" sz="2400" b="1" dirty="0"/>
              <a:t> penulis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i="1" dirty="0"/>
              <a:t>A</a:t>
            </a:r>
            <a:r>
              <a:rPr lang="id-ID" sz="2400" b="1" i="1" dirty="0"/>
              <a:t>bstrak</a:t>
            </a:r>
            <a:r>
              <a:rPr lang="id-ID" sz="2400" b="1" dirty="0"/>
              <a:t> dan kata-kata </a:t>
            </a:r>
            <a:r>
              <a:rPr lang="id-ID" sz="2400" b="1" dirty="0" smtClean="0"/>
              <a:t>kunci</a:t>
            </a:r>
            <a:endParaRPr lang="en-US" sz="2400" b="1" dirty="0" smtClean="0"/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P</a:t>
            </a:r>
            <a:r>
              <a:rPr lang="id-ID" sz="2400" b="1" dirty="0"/>
              <a:t>endahuluan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 err="1"/>
              <a:t>Bahan</a:t>
            </a:r>
            <a:r>
              <a:rPr lang="en-US" sz="2400" b="1" dirty="0"/>
              <a:t> </a:t>
            </a:r>
            <a:r>
              <a:rPr lang="en-US" sz="2400" b="1" dirty="0" err="1"/>
              <a:t>dan</a:t>
            </a:r>
            <a:r>
              <a:rPr lang="en-US" sz="2400" b="1" dirty="0"/>
              <a:t> M</a:t>
            </a:r>
            <a:r>
              <a:rPr lang="id-ID" sz="2400" b="1" dirty="0"/>
              <a:t>etode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H</a:t>
            </a:r>
            <a:r>
              <a:rPr lang="id-ID" sz="2400" b="1" dirty="0"/>
              <a:t>asil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B</a:t>
            </a:r>
            <a:r>
              <a:rPr lang="id-ID" sz="2400" b="1" dirty="0"/>
              <a:t>ahasan</a:t>
            </a:r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S</a:t>
            </a:r>
            <a:r>
              <a:rPr lang="id-ID" sz="2400" b="1" dirty="0" smtClean="0"/>
              <a:t>impulan</a:t>
            </a:r>
            <a:endParaRPr lang="en-US" sz="2400" b="1" dirty="0" smtClean="0"/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 err="1" smtClean="0"/>
              <a:t>Ucapan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Terima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kasih</a:t>
            </a:r>
            <a:r>
              <a:rPr lang="id-ID" sz="2400" b="1" dirty="0" smtClean="0"/>
              <a:t> </a:t>
            </a:r>
            <a:endParaRPr lang="id-ID" sz="2400" b="1" dirty="0"/>
          </a:p>
          <a:p>
            <a:pPr algn="ctr" eaLnBrk="0" hangingPunct="0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en-US" sz="2400" b="1" dirty="0"/>
              <a:t>D</a:t>
            </a:r>
            <a:r>
              <a:rPr lang="id-ID" sz="2400" b="1" dirty="0"/>
              <a:t>aftar rujukan</a:t>
            </a:r>
          </a:p>
          <a:p>
            <a:pPr algn="ctr" eaLnBrk="0" hangingPunct="0">
              <a:lnSpc>
                <a:spcPct val="80000"/>
              </a:lnSpc>
              <a:defRPr/>
            </a:pPr>
            <a:endParaRPr lang="id-ID" sz="2400" b="1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800600" y="1371600"/>
            <a:ext cx="4267200" cy="53122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1D127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80000"/>
              </a:lnSpc>
              <a:defRPr/>
            </a:pPr>
            <a:endParaRPr lang="id-ID" sz="2400" b="1" dirty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/>
              <a:t>J</a:t>
            </a:r>
            <a:r>
              <a:rPr lang="id-ID" sz="2400" b="1" dirty="0"/>
              <a:t>udul</a:t>
            </a:r>
            <a:r>
              <a:rPr lang="id-ID" dirty="0"/>
              <a:t> </a:t>
            </a:r>
            <a:endParaRPr lang="en-US" dirty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/>
              <a:t>N</a:t>
            </a:r>
            <a:r>
              <a:rPr lang="id-ID" sz="2400" b="1" dirty="0" smtClean="0"/>
              <a:t>ama</a:t>
            </a:r>
            <a:r>
              <a:rPr lang="en-US" sz="2400" b="1" dirty="0" smtClean="0"/>
              <a:t>-</a:t>
            </a:r>
            <a:r>
              <a:rPr lang="en-US" sz="2400" b="1" dirty="0" err="1" smtClean="0"/>
              <a:t>nama</a:t>
            </a:r>
            <a:r>
              <a:rPr lang="id-ID" sz="2400" b="1" dirty="0" smtClean="0"/>
              <a:t> </a:t>
            </a:r>
            <a:r>
              <a:rPr lang="id-ID" sz="2400" b="1" dirty="0"/>
              <a:t>penulis</a:t>
            </a:r>
            <a:endParaRPr lang="en-US" sz="2400" b="1" dirty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i="1" dirty="0" smtClean="0"/>
              <a:t>A</a:t>
            </a:r>
            <a:r>
              <a:rPr lang="id-ID" sz="2400" b="1" i="1" dirty="0"/>
              <a:t>bstrak</a:t>
            </a:r>
            <a:r>
              <a:rPr lang="id-ID" sz="2400" b="1" dirty="0"/>
              <a:t> dan kata-kata kunci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endParaRPr lang="en-US" sz="2400" b="1" dirty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/>
              <a:t>P</a:t>
            </a:r>
            <a:r>
              <a:rPr lang="id-ID" sz="2400" b="1" dirty="0"/>
              <a:t>endahuluan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/>
              <a:t>B</a:t>
            </a:r>
            <a:r>
              <a:rPr lang="id-ID" sz="2400" b="1" dirty="0"/>
              <a:t>agian inti (diberi judul sesuai dengan substansi)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 smtClean="0"/>
              <a:t>P</a:t>
            </a:r>
            <a:r>
              <a:rPr lang="id-ID" sz="2400" b="1" dirty="0"/>
              <a:t>enutup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endParaRPr lang="en-US" sz="3200" b="1" dirty="0" smtClean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 err="1" smtClean="0"/>
              <a:t>Ucapan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Terima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kasih</a:t>
            </a:r>
            <a:endParaRPr lang="en-US" sz="2400" b="1" dirty="0" smtClean="0"/>
          </a:p>
          <a:p>
            <a:pPr algn="ctr" eaLnBrk="0" hangingPunct="0">
              <a:buFont typeface="Wingdings" pitchFamily="2" charset="2"/>
              <a:buNone/>
              <a:defRPr/>
            </a:pPr>
            <a:endParaRPr lang="en-US" sz="2400" b="1" dirty="0" smtClean="0"/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en-US" sz="2400" b="1" dirty="0" smtClean="0"/>
              <a:t>D</a:t>
            </a:r>
            <a:r>
              <a:rPr lang="id-ID" sz="2400" b="1" dirty="0"/>
              <a:t>aftar </a:t>
            </a:r>
            <a:r>
              <a:rPr lang="id-ID" sz="2400" b="1" dirty="0" smtClean="0"/>
              <a:t>rujukan</a:t>
            </a:r>
            <a:endParaRPr lang="en-US" sz="2800" b="1" dirty="0"/>
          </a:p>
          <a:p>
            <a:pPr algn="ctr" eaLnBrk="0" hangingPunct="0">
              <a:buFont typeface="Wingdings" pitchFamily="2" charset="2"/>
              <a:buNone/>
              <a:defRPr/>
            </a:pPr>
            <a:endParaRPr lang="id-ID" sz="2400" b="1" dirty="0"/>
          </a:p>
        </p:txBody>
      </p:sp>
      <p:sp>
        <p:nvSpPr>
          <p:cNvPr id="17414" name="Text Box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-681388"/>
            <a:ext cx="7391400" cy="2062103"/>
          </a:xfr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Kerangka isi artikel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r>
              <a:rPr lang="id-ID" dirty="0" smtClean="0"/>
              <a:t/>
            </a:r>
            <a:br>
              <a:rPr lang="id-ID" dirty="0" smtClean="0"/>
            </a:br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457200" y="3124200"/>
            <a:ext cx="3962400" cy="3429000"/>
          </a:xfrm>
          <a:prstGeom prst="roundRect">
            <a:avLst/>
          </a:prstGeom>
          <a:solidFill>
            <a:srgbClr val="FF00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52800" y="1048434"/>
            <a:ext cx="28194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600" b="1" i="1" dirty="0" err="1" smtClean="0"/>
              <a:t>Artikel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Asli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49166 -0.005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4CEBF2-7318-4E77-B82F-004BD4DE7DB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6200"/>
            <a:ext cx="9144000" cy="3998913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800" smtClean="0">
                <a:solidFill>
                  <a:schemeClr val="tx1"/>
                </a:solidFill>
              </a:rPr>
              <a:t>Title</a:t>
            </a:r>
            <a:endParaRPr lang="id-ID" sz="1800" smtClean="0">
              <a:solidFill>
                <a:schemeClr val="tx1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smtClean="0">
                <a:solidFill>
                  <a:schemeClr val="tx1"/>
                </a:solidFill>
              </a:rPr>
              <a:t>Authors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smtClean="0">
                <a:solidFill>
                  <a:schemeClr val="tx1"/>
                </a:solidFill>
              </a:rPr>
              <a:t>Institution, Adresses</a:t>
            </a:r>
            <a:endParaRPr lang="id-ID" sz="1400" smtClean="0">
              <a:solidFill>
                <a:schemeClr val="tx1"/>
              </a:solidFill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752600" y="1295400"/>
            <a:ext cx="58674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Abstract</a:t>
            </a:r>
          </a:p>
          <a:p>
            <a:pPr>
              <a:spcBef>
                <a:spcPct val="50000"/>
              </a:spcBef>
            </a:pPr>
            <a:r>
              <a:rPr lang="en-US" sz="1600" i="1" dirty="0"/>
              <a:t>Iiiiiiiiiiiiiiiiiiiiiiiiiiiiiiiiiiiiiiiiiiiiiiiiiiiiiiiiiiiiiiiiiiiiiiiiiiiiiiiiiiiiiiiiiiiiiiiiiiiiiiiiiiiiiiiiiiiiiiiiiiiiiiiiiiiiiiiiiiiiiiiiiiiiiiiiiiiiiiiiiiiiiiiiiiiiiiiiiiiiiiiiiiiiiiiiiiiiiiii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Keywords:</a:t>
            </a:r>
          </a:p>
          <a:p>
            <a:pPr>
              <a:spcBef>
                <a:spcPct val="50000"/>
              </a:spcBef>
            </a:pPr>
            <a:endParaRPr lang="en-US" sz="1600" dirty="0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533400" y="3048000"/>
            <a:ext cx="3429000" cy="317023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Introduction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aaaaaaaaaaaaaaaaaaaaaaaaaaaaaaaaaaaaaaaaaaaaaaaaaaaaaaaaaaaaaaaaaaaaaaaaaaaaaaaaaaaaaaaaaaa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b="1" dirty="0"/>
              <a:t>Material and Methods</a:t>
            </a:r>
          </a:p>
          <a:p>
            <a:pPr>
              <a:spcBef>
                <a:spcPct val="50000"/>
              </a:spcBef>
            </a:pPr>
            <a:r>
              <a:rPr lang="en-US" sz="1600" dirty="0" err="1"/>
              <a:t>Aaaaaaaaaaaaaaaaaaaaaaaaaaaaaaaaaaaaaaaaaaaaaaaaaaaaaaaaaaaaaa</a:t>
            </a:r>
            <a:endParaRPr lang="en-US" sz="1600" dirty="0"/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4800600" y="3048000"/>
            <a:ext cx="3429000" cy="337026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Results and Discussion</a:t>
            </a:r>
          </a:p>
          <a:p>
            <a:pPr>
              <a:spcBef>
                <a:spcPct val="50000"/>
              </a:spcBef>
            </a:pPr>
            <a:r>
              <a:rPr lang="en-US" sz="1600"/>
              <a:t>Aaaaaaaaaaaaaaaaaaaaaaaaaaaaaaaaaaaaaaaaaaaaaaaaaaaaaaaaaaaaaaaaaaaaaaaaaaaaaaaaaaaaaaaaaaa</a:t>
            </a:r>
          </a:p>
          <a:p>
            <a:pPr>
              <a:spcBef>
                <a:spcPct val="50000"/>
              </a:spcBef>
            </a:pPr>
            <a:r>
              <a:rPr lang="en-US" b="1"/>
              <a:t>Acknowledgements</a:t>
            </a:r>
          </a:p>
          <a:p>
            <a:pPr>
              <a:spcBef>
                <a:spcPct val="50000"/>
              </a:spcBef>
            </a:pPr>
            <a:r>
              <a:rPr lang="en-US" sz="1600"/>
              <a:t>Aaaaaaaaaaaaa</a:t>
            </a:r>
          </a:p>
          <a:p>
            <a:pPr>
              <a:spcBef>
                <a:spcPct val="50000"/>
              </a:spcBef>
            </a:pPr>
            <a:r>
              <a:rPr lang="en-US" b="1"/>
              <a:t>References</a:t>
            </a:r>
          </a:p>
          <a:p>
            <a:pPr>
              <a:spcBef>
                <a:spcPct val="50000"/>
              </a:spcBef>
            </a:pPr>
            <a:r>
              <a:rPr lang="en-US" sz="1600"/>
              <a:t>Aaaaaaaaaaaaaaaaaaaaaaaaaaaaaaaaaaaaaaaaaaaaaaaa</a:t>
            </a: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>
            <a:off x="2057400" y="22860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1524000" y="76200"/>
            <a:ext cx="6248400" cy="914400"/>
          </a:xfrm>
          <a:prstGeom prst="rect">
            <a:avLst/>
          </a:prstGeom>
          <a:solidFill>
            <a:schemeClr val="tx1">
              <a:lumMod val="20000"/>
              <a:lumOff val="80000"/>
              <a:alpha val="32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1143000" y="1295400"/>
            <a:ext cx="6858000" cy="1295400"/>
          </a:xfrm>
          <a:prstGeom prst="rect">
            <a:avLst/>
          </a:prstGeom>
          <a:solidFill>
            <a:schemeClr val="tx1">
              <a:lumMod val="60000"/>
              <a:lumOff val="40000"/>
              <a:alpha val="32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5726F1-6632-4A3A-A098-C68B2573717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563563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Alur</a:t>
            </a:r>
            <a:r>
              <a:rPr lang="en-US" sz="2800" dirty="0" smtClean="0"/>
              <a:t> </a:t>
            </a:r>
            <a:r>
              <a:rPr lang="en-US" sz="2800" dirty="0" err="1" smtClean="0"/>
              <a:t>Presentasi</a:t>
            </a:r>
            <a:endParaRPr lang="en-US" sz="2800" dirty="0" smtClean="0"/>
          </a:p>
        </p:txBody>
      </p:sp>
      <p:sp>
        <p:nvSpPr>
          <p:cNvPr id="1268739" name="Freeform 3"/>
          <p:cNvSpPr>
            <a:spLocks/>
          </p:cNvSpPr>
          <p:nvPr/>
        </p:nvSpPr>
        <p:spPr bwMode="gray">
          <a:xfrm>
            <a:off x="2743200" y="1828800"/>
            <a:ext cx="1466850" cy="115570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8740" name="AutoShape 4"/>
          <p:cNvSpPr>
            <a:spLocks noChangeArrowheads="1"/>
          </p:cNvSpPr>
          <p:nvPr/>
        </p:nvSpPr>
        <p:spPr bwMode="auto">
          <a:xfrm>
            <a:off x="6342063" y="2330450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1" name="AutoShape 5"/>
          <p:cNvSpPr>
            <a:spLocks noChangeArrowheads="1"/>
          </p:cNvSpPr>
          <p:nvPr/>
        </p:nvSpPr>
        <p:spPr bwMode="gray">
          <a:xfrm>
            <a:off x="6575425" y="2192338"/>
            <a:ext cx="1863725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68742" name="AutoShape 6"/>
          <p:cNvSpPr>
            <a:spLocks noChangeArrowheads="1"/>
          </p:cNvSpPr>
          <p:nvPr/>
        </p:nvSpPr>
        <p:spPr bwMode="auto">
          <a:xfrm flipH="1">
            <a:off x="8251825" y="2268538"/>
            <a:ext cx="73025" cy="144462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3" name="AutoShape 7"/>
          <p:cNvSpPr>
            <a:spLocks noChangeArrowheads="1"/>
          </p:cNvSpPr>
          <p:nvPr/>
        </p:nvSpPr>
        <p:spPr bwMode="auto">
          <a:xfrm flipH="1">
            <a:off x="6661150" y="2259013"/>
            <a:ext cx="71438" cy="144462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4" name="AutoShape 8"/>
          <p:cNvSpPr>
            <a:spLocks noChangeArrowheads="1"/>
          </p:cNvSpPr>
          <p:nvPr/>
        </p:nvSpPr>
        <p:spPr bwMode="auto">
          <a:xfrm>
            <a:off x="3603625" y="2760663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5" name="AutoShape 9"/>
          <p:cNvSpPr>
            <a:spLocks noChangeArrowheads="1"/>
          </p:cNvSpPr>
          <p:nvPr/>
        </p:nvSpPr>
        <p:spPr bwMode="gray">
          <a:xfrm>
            <a:off x="3819525" y="2617788"/>
            <a:ext cx="1863725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68746" name="AutoShape 10"/>
          <p:cNvSpPr>
            <a:spLocks noChangeArrowheads="1"/>
          </p:cNvSpPr>
          <p:nvPr/>
        </p:nvSpPr>
        <p:spPr bwMode="auto">
          <a:xfrm flipH="1">
            <a:off x="5181600" y="4087813"/>
            <a:ext cx="71438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7" name="AutoShape 11"/>
          <p:cNvSpPr>
            <a:spLocks noChangeArrowheads="1"/>
          </p:cNvSpPr>
          <p:nvPr/>
        </p:nvSpPr>
        <p:spPr bwMode="auto">
          <a:xfrm flipH="1">
            <a:off x="3922713" y="2689225"/>
            <a:ext cx="71437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8748" name="Freeform 12"/>
          <p:cNvSpPr>
            <a:spLocks/>
          </p:cNvSpPr>
          <p:nvPr/>
        </p:nvSpPr>
        <p:spPr bwMode="gray">
          <a:xfrm>
            <a:off x="5410200" y="1398588"/>
            <a:ext cx="1466850" cy="115728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68749" name="Text Box 13"/>
          <p:cNvSpPr txBox="1">
            <a:spLocks noChangeArrowheads="1"/>
          </p:cNvSpPr>
          <p:nvPr/>
        </p:nvSpPr>
        <p:spPr bwMode="gray">
          <a:xfrm>
            <a:off x="7343036" y="2163763"/>
            <a:ext cx="28405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dirty="0" smtClean="0">
                <a:solidFill>
                  <a:schemeClr val="bg1"/>
                </a:solidFill>
              </a:rPr>
              <a:t>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68750" name="Text Box 14"/>
          <p:cNvSpPr txBox="1">
            <a:spLocks noChangeArrowheads="1"/>
          </p:cNvSpPr>
          <p:nvPr/>
        </p:nvSpPr>
        <p:spPr bwMode="gray">
          <a:xfrm>
            <a:off x="4609361" y="2600325"/>
            <a:ext cx="28405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FFFFFF"/>
                </a:solidFill>
              </a:rPr>
              <a:t>2</a:t>
            </a:r>
          </a:p>
        </p:txBody>
      </p:sp>
      <p:grpSp>
        <p:nvGrpSpPr>
          <p:cNvPr id="6161" name="Group 15"/>
          <p:cNvGrpSpPr>
            <a:grpSpLocks/>
          </p:cNvGrpSpPr>
          <p:nvPr/>
        </p:nvGrpSpPr>
        <p:grpSpPr bwMode="auto">
          <a:xfrm>
            <a:off x="914400" y="2914650"/>
            <a:ext cx="2295525" cy="3324225"/>
            <a:chOff x="576" y="1836"/>
            <a:chExt cx="1446" cy="2094"/>
          </a:xfrm>
        </p:grpSpPr>
        <p:sp>
          <p:nvSpPr>
            <p:cNvPr id="6167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8753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69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0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Text Box 20"/>
            <p:cNvSpPr txBox="1">
              <a:spLocks noChangeArrowheads="1"/>
            </p:cNvSpPr>
            <p:nvPr/>
          </p:nvSpPr>
          <p:spPr bwMode="gray">
            <a:xfrm>
              <a:off x="1204" y="1836"/>
              <a:ext cx="17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6172" name="Text Box 21"/>
            <p:cNvSpPr txBox="1">
              <a:spLocks noChangeArrowheads="1"/>
            </p:cNvSpPr>
            <p:nvPr/>
          </p:nvSpPr>
          <p:spPr bwMode="auto">
            <a:xfrm>
              <a:off x="624" y="2106"/>
              <a:ext cx="1344" cy="18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 b="1" i="1" dirty="0" err="1" smtClean="0">
                  <a:solidFill>
                    <a:srgbClr val="000000"/>
                  </a:solidFill>
                </a:rPr>
                <a:t>Mengapa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perlu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publikasi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di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Jurnal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Ilmiah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?</a:t>
              </a:r>
            </a:p>
            <a:p>
              <a:pPr eaLnBrk="0" hangingPunct="0"/>
              <a:endParaRPr lang="en-US" sz="2000" b="1" i="1" dirty="0">
                <a:solidFill>
                  <a:srgbClr val="000000"/>
                </a:solidFill>
              </a:endParaRPr>
            </a:p>
            <a:p>
              <a:pPr eaLnBrk="0" hangingPunct="0"/>
              <a:r>
                <a:rPr lang="en-US" sz="2000" b="1" i="1" dirty="0" err="1" smtClean="0">
                  <a:solidFill>
                    <a:srgbClr val="000000"/>
                  </a:solidFill>
                </a:rPr>
                <a:t>Mengapa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perlu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tambahan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Jurnal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Ilmiah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en-US" sz="2000" b="1" i="1" dirty="0" err="1" smtClean="0">
                  <a:solidFill>
                    <a:srgbClr val="000000"/>
                  </a:solidFill>
                </a:rPr>
                <a:t>terakreditasi</a:t>
              </a:r>
              <a:r>
                <a:rPr lang="en-US" sz="2000" b="1" i="1" dirty="0" smtClean="0">
                  <a:solidFill>
                    <a:srgbClr val="000000"/>
                  </a:solidFill>
                </a:rPr>
                <a:t> di Indonesia?</a:t>
              </a:r>
              <a:endParaRPr lang="en-US" sz="1600" b="1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268758" name="Text Box 22"/>
          <p:cNvSpPr txBox="1">
            <a:spLocks noChangeArrowheads="1"/>
          </p:cNvSpPr>
          <p:nvPr/>
        </p:nvSpPr>
        <p:spPr bwMode="auto">
          <a:xfrm>
            <a:off x="6423025" y="2563813"/>
            <a:ext cx="213360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b="1" dirty="0" err="1" smtClean="0">
                <a:solidFill>
                  <a:srgbClr val="000000"/>
                </a:solidFill>
              </a:rPr>
              <a:t>Mutu</a:t>
            </a:r>
            <a:r>
              <a:rPr lang="en-US" sz="2000" b="1" dirty="0" smtClean="0">
                <a:solidFill>
                  <a:srgbClr val="000000"/>
                </a:solidFill>
              </a:rPr>
              <a:t>  </a:t>
            </a:r>
            <a:r>
              <a:rPr lang="en-US" sz="2000" b="1" dirty="0" err="1" smtClean="0">
                <a:solidFill>
                  <a:srgbClr val="000000"/>
                </a:solidFill>
              </a:rPr>
              <a:t>dan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kesinambungan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Jurnal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Ilmiah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eaLnBrk="0" hangingPunct="0"/>
            <a:endParaRPr lang="en-US" sz="2000" b="1" dirty="0">
              <a:solidFill>
                <a:srgbClr val="000000"/>
              </a:solidFill>
            </a:endParaRPr>
          </a:p>
          <a:p>
            <a:pPr eaLnBrk="0" hangingPunct="0"/>
            <a:r>
              <a:rPr lang="en-US" sz="2000" b="1" dirty="0" err="1" smtClean="0">
                <a:solidFill>
                  <a:srgbClr val="000000"/>
                </a:solidFill>
              </a:rPr>
              <a:t>Akreditasi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Jurnal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Ilmiah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268759" name="Text Box 23"/>
          <p:cNvSpPr txBox="1">
            <a:spLocks noChangeArrowheads="1"/>
          </p:cNvSpPr>
          <p:nvPr/>
        </p:nvSpPr>
        <p:spPr bwMode="auto">
          <a:xfrm>
            <a:off x="3764507" y="3011488"/>
            <a:ext cx="2006837" cy="22467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err="1" smtClean="0">
                <a:solidFill>
                  <a:srgbClr val="000000"/>
                </a:solidFill>
              </a:rPr>
              <a:t>Bagaimana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mengelola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Jurnal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Ilmiah</a:t>
            </a:r>
            <a:r>
              <a:rPr lang="en-US" sz="2000" b="1" dirty="0" smtClean="0">
                <a:solidFill>
                  <a:srgbClr val="000000"/>
                </a:solidFill>
              </a:rPr>
              <a:t>?</a:t>
            </a:r>
          </a:p>
          <a:p>
            <a:pPr eaLnBrk="0" hangingPunct="0"/>
            <a:endParaRPr lang="en-US" sz="2000" b="1" dirty="0">
              <a:solidFill>
                <a:srgbClr val="000000"/>
              </a:solidFill>
            </a:endParaRPr>
          </a:p>
          <a:p>
            <a:pPr eaLnBrk="0" hangingPunct="0"/>
            <a:r>
              <a:rPr lang="en-US" sz="2000" b="1" dirty="0" err="1" smtClean="0">
                <a:solidFill>
                  <a:srgbClr val="000000"/>
                </a:solidFill>
              </a:rPr>
              <a:t>Desain</a:t>
            </a:r>
            <a:r>
              <a:rPr lang="en-US" sz="2000" b="1" dirty="0" smtClean="0">
                <a:solidFill>
                  <a:srgbClr val="000000"/>
                </a:solidFill>
              </a:rPr>
              <a:t>, Format &amp; Isi</a:t>
            </a:r>
          </a:p>
          <a:p>
            <a:pPr eaLnBrk="0" hangingPunct="0"/>
            <a:r>
              <a:rPr lang="en-US" sz="2000" b="1" dirty="0" err="1" smtClean="0">
                <a:solidFill>
                  <a:srgbClr val="000000"/>
                </a:solidFill>
              </a:rPr>
              <a:t>Pengelola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8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8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8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68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8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8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8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8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8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8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8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8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8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68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8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8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68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68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68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68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68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68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68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68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68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68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68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8740" grpId="0" animBg="1"/>
      <p:bldP spid="1268741" grpId="0" animBg="1"/>
      <p:bldP spid="1268742" grpId="0" animBg="1"/>
      <p:bldP spid="1268742" grpId="1" animBg="1"/>
      <p:bldP spid="1268743" grpId="0" animBg="1"/>
      <p:bldP spid="1268744" grpId="0" animBg="1"/>
      <p:bldP spid="1268745" grpId="0" animBg="1"/>
      <p:bldP spid="1268746" grpId="0" animBg="1"/>
      <p:bldP spid="1268747" grpId="0" animBg="1"/>
      <p:bldP spid="1268749" grpId="0"/>
      <p:bldP spid="1268750" grpId="0"/>
      <p:bldP spid="1268758" grpId="0"/>
      <p:bldP spid="12687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8996363" cy="669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7790" y="4045737"/>
            <a:ext cx="46863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56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10572750" cy="720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93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266" name="Picture 2" descr="china_csg004_rice_terraces-guangx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3267" name="Rectangle 3"/>
          <p:cNvSpPr>
            <a:spLocks noChangeArrowheads="1"/>
          </p:cNvSpPr>
          <p:nvPr/>
        </p:nvSpPr>
        <p:spPr bwMode="auto">
          <a:xfrm>
            <a:off x="323529" y="836712"/>
            <a:ext cx="5544616" cy="4464496"/>
          </a:xfrm>
          <a:prstGeom prst="rect">
            <a:avLst/>
          </a:prstGeom>
          <a:solidFill>
            <a:srgbClr val="FFFF00">
              <a:alpha val="50000"/>
            </a:srgbClr>
          </a:solidFill>
          <a:ln w="12700" cap="sq">
            <a:solidFill>
              <a:srgbClr val="0033CC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 dirty="0" smtClean="0">
                <a:solidFill>
                  <a:srgbClr val="000099"/>
                </a:solidFill>
                <a:latin typeface="Arial Narrow" pitchFamily="34" charset="0"/>
              </a:rPr>
              <a:t>Data </a:t>
            </a:r>
            <a:r>
              <a:rPr lang="en-US" sz="3600" dirty="0" err="1" smtClean="0">
                <a:solidFill>
                  <a:srgbClr val="000099"/>
                </a:solidFill>
                <a:latin typeface="Arial Narrow" pitchFamily="34" charset="0"/>
              </a:rPr>
              <a:t>dan</a:t>
            </a:r>
            <a:r>
              <a:rPr lang="en-US" sz="3600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3600" dirty="0" err="1" smtClean="0">
                <a:solidFill>
                  <a:srgbClr val="000099"/>
                </a:solidFill>
                <a:latin typeface="Arial Narrow" pitchFamily="34" charset="0"/>
              </a:rPr>
              <a:t>Fakta</a:t>
            </a:r>
            <a:endParaRPr lang="en-US" sz="3600" b="1" dirty="0">
              <a:solidFill>
                <a:srgbClr val="000099"/>
              </a:solidFill>
              <a:latin typeface="Arial Narrow" pitchFamily="34" charset="0"/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800" b="1" dirty="0" err="1" smtClean="0">
                <a:solidFill>
                  <a:srgbClr val="000099"/>
                </a:solidFill>
                <a:latin typeface="Arial Narrow" pitchFamily="34" charset="0"/>
              </a:rPr>
              <a:t>Penduduk</a:t>
            </a: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: &gt; 250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Juta</a:t>
            </a:r>
            <a:r>
              <a:rPr lang="en-US" sz="2800" b="1" dirty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orang</a:t>
            </a:r>
            <a:endParaRPr lang="en-US" sz="2800" b="1" dirty="0">
              <a:solidFill>
                <a:srgbClr val="000099"/>
              </a:solidFill>
              <a:latin typeface="Arial Narrow" pitchFamily="34" charset="0"/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58% </a:t>
            </a:r>
            <a:r>
              <a:rPr lang="en-US" sz="2800" b="1" dirty="0" err="1" smtClean="0">
                <a:solidFill>
                  <a:srgbClr val="000099"/>
                </a:solidFill>
                <a:latin typeface="Arial Narrow" pitchFamily="34" charset="0"/>
              </a:rPr>
              <a:t>hidup</a:t>
            </a: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800" b="1" dirty="0" err="1" smtClean="0">
                <a:solidFill>
                  <a:srgbClr val="000099"/>
                </a:solidFill>
                <a:latin typeface="Arial Narrow" pitchFamily="34" charset="0"/>
              </a:rPr>
              <a:t>di</a:t>
            </a: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800" b="1" dirty="0" err="1" smtClean="0">
                <a:solidFill>
                  <a:srgbClr val="000099"/>
                </a:solidFill>
                <a:latin typeface="Arial Narrow" pitchFamily="34" charset="0"/>
              </a:rPr>
              <a:t>Jawa</a:t>
            </a: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, 21% </a:t>
            </a:r>
            <a:r>
              <a:rPr lang="en-US" sz="2800" b="1" dirty="0" err="1" smtClean="0">
                <a:solidFill>
                  <a:srgbClr val="000099"/>
                </a:solidFill>
                <a:latin typeface="Arial Narrow" pitchFamily="34" charset="0"/>
              </a:rPr>
              <a:t>hidup</a:t>
            </a: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 Sumatera</a:t>
            </a: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800" b="1" dirty="0" smtClean="0">
                <a:solidFill>
                  <a:srgbClr val="000099"/>
                </a:solidFill>
                <a:latin typeface="Arial Narrow" pitchFamily="34" charset="0"/>
              </a:rPr>
              <a:t>±  17500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pulau</a:t>
            </a:r>
            <a:endParaRPr lang="en-US" sz="2800" b="1" dirty="0">
              <a:solidFill>
                <a:srgbClr val="000099"/>
              </a:solidFill>
              <a:latin typeface="Arial Narrow" pitchFamily="34" charset="0"/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Biodiversitas</a:t>
            </a:r>
            <a:r>
              <a:rPr lang="en-US" sz="2800" b="1" dirty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nomer</a:t>
            </a:r>
            <a:r>
              <a:rPr lang="en-US" sz="2800" b="1" dirty="0">
                <a:solidFill>
                  <a:srgbClr val="000099"/>
                </a:solidFill>
                <a:latin typeface="Arial Narrow" pitchFamily="34" charset="0"/>
              </a:rPr>
              <a:t> 2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setelah</a:t>
            </a:r>
            <a:r>
              <a:rPr lang="en-US" sz="2800" b="1" dirty="0">
                <a:solidFill>
                  <a:srgbClr val="000099"/>
                </a:solidFill>
                <a:latin typeface="Arial Narrow" pitchFamily="34" charset="0"/>
              </a:rPr>
              <a:t> Brazil</a:t>
            </a: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800" b="1" dirty="0">
                <a:solidFill>
                  <a:srgbClr val="000099"/>
                </a:solidFill>
                <a:latin typeface="Arial Narrow" pitchFamily="34" charset="0"/>
              </a:rPr>
              <a:t>250 </a:t>
            </a:r>
            <a:r>
              <a:rPr lang="en-US" sz="2800" b="1" dirty="0" err="1">
                <a:solidFill>
                  <a:srgbClr val="000099"/>
                </a:solidFill>
                <a:latin typeface="Arial Narrow" pitchFamily="34" charset="0"/>
              </a:rPr>
              <a:t>bahasa</a:t>
            </a:r>
            <a:endParaRPr lang="en-US" sz="2800" b="1" dirty="0">
              <a:solidFill>
                <a:srgbClr val="000099"/>
              </a:solidFill>
              <a:latin typeface="Arial Narrow" pitchFamily="34" charset="0"/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</a:pPr>
            <a:r>
              <a:rPr lang="en-US" sz="2400" dirty="0" err="1" smtClean="0">
                <a:solidFill>
                  <a:srgbClr val="000066"/>
                </a:solidFill>
              </a:rPr>
              <a:t>Jumlah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Perguruan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Tinggi</a:t>
            </a:r>
            <a:r>
              <a:rPr lang="en-US" sz="2400" dirty="0" smtClean="0">
                <a:solidFill>
                  <a:srgbClr val="000066"/>
                </a:solidFill>
              </a:rPr>
              <a:t> : 3,070 </a:t>
            </a:r>
            <a:r>
              <a:rPr lang="en-US" sz="2400" dirty="0" err="1" smtClean="0">
                <a:solidFill>
                  <a:srgbClr val="000066"/>
                </a:solidFill>
              </a:rPr>
              <a:t>buah</a:t>
            </a:r>
            <a:r>
              <a:rPr lang="en-US" sz="2400" dirty="0" smtClean="0">
                <a:solidFill>
                  <a:srgbClr val="000066"/>
                </a:solidFill>
              </a:rPr>
              <a:t>   (PTN : 83 (2,7%) ; PTS : 2,987 (97,3%)</a:t>
            </a:r>
            <a:endParaRPr lang="en-US" sz="2800" b="1" dirty="0">
              <a:solidFill>
                <a:srgbClr val="000099"/>
              </a:solidFill>
              <a:latin typeface="Arial Narrow" pitchFamily="34" charset="0"/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2400" b="1" dirty="0">
              <a:solidFill>
                <a:srgbClr val="000099"/>
              </a:solidFill>
              <a:latin typeface="Arial Narrow" pitchFamily="34" charset="0"/>
            </a:endParaRPr>
          </a:p>
        </p:txBody>
      </p:sp>
      <p:sp>
        <p:nvSpPr>
          <p:cNvPr id="523268" name="WordArt 4"/>
          <p:cNvSpPr>
            <a:spLocks noChangeArrowheads="1" noChangeShapeType="1" noTextEdit="1"/>
          </p:cNvSpPr>
          <p:nvPr/>
        </p:nvSpPr>
        <p:spPr bwMode="auto">
          <a:xfrm>
            <a:off x="3235570" y="0"/>
            <a:ext cx="3602360" cy="8367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Indonesia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9" y="5445224"/>
            <a:ext cx="6552728" cy="1412776"/>
          </a:xfrm>
          <a:prstGeom prst="rect">
            <a:avLst/>
          </a:prstGeom>
          <a:solidFill>
            <a:srgbClr val="FFFF00">
              <a:alpha val="50000"/>
            </a:srgbClr>
          </a:solidFill>
          <a:ln w="12700" cap="sq">
            <a:solidFill>
              <a:srgbClr val="0033CC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3200" b="1" dirty="0" err="1" smtClean="0">
                <a:solidFill>
                  <a:srgbClr val="000099"/>
                </a:solidFill>
                <a:latin typeface="Arial Narrow" pitchFamily="34" charset="0"/>
              </a:rPr>
              <a:t>Jumlah</a:t>
            </a:r>
            <a:r>
              <a:rPr lang="en-US" sz="32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3200" b="1" dirty="0" err="1" smtClean="0">
                <a:solidFill>
                  <a:srgbClr val="000099"/>
                </a:solidFill>
                <a:latin typeface="Arial Narrow" pitchFamily="34" charset="0"/>
              </a:rPr>
              <a:t>Jurnal</a:t>
            </a:r>
            <a:r>
              <a:rPr lang="en-US" sz="32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3200" b="1" dirty="0" err="1" smtClean="0">
                <a:solidFill>
                  <a:srgbClr val="000099"/>
                </a:solidFill>
                <a:latin typeface="Arial Narrow" pitchFamily="34" charset="0"/>
              </a:rPr>
              <a:t>Ilmiah</a:t>
            </a:r>
            <a:r>
              <a:rPr lang="en-US" sz="3200" b="1" dirty="0" smtClean="0">
                <a:solidFill>
                  <a:srgbClr val="000099"/>
                </a:solidFill>
                <a:latin typeface="Arial Narrow" pitchFamily="34" charset="0"/>
              </a:rPr>
              <a:t> </a:t>
            </a:r>
            <a:r>
              <a:rPr lang="en-US" sz="3200" b="1" dirty="0" err="1" smtClean="0">
                <a:solidFill>
                  <a:srgbClr val="000099"/>
                </a:solidFill>
                <a:latin typeface="Arial Narrow" pitchFamily="34" charset="0"/>
              </a:rPr>
              <a:t>terakreditasi</a:t>
            </a:r>
            <a:r>
              <a:rPr lang="en-US" sz="3200" b="1" dirty="0" smtClean="0">
                <a:solidFill>
                  <a:srgbClr val="000099"/>
                </a:solidFill>
                <a:latin typeface="Arial Narrow" pitchFamily="34" charset="0"/>
              </a:rPr>
              <a:t>: </a:t>
            </a: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4800" b="1" dirty="0" err="1" smtClean="0">
                <a:solidFill>
                  <a:srgbClr val="000099"/>
                </a:solidFill>
                <a:latin typeface="Arial Narrow" pitchFamily="34" charset="0"/>
              </a:rPr>
              <a:t>Cuma</a:t>
            </a:r>
            <a:r>
              <a:rPr lang="en-US" sz="4800" b="1" dirty="0" smtClean="0">
                <a:solidFill>
                  <a:srgbClr val="000099"/>
                </a:solidFill>
                <a:latin typeface="Arial Narrow" pitchFamily="34" charset="0"/>
              </a:rPr>
              <a:t> 121 </a:t>
            </a:r>
            <a:r>
              <a:rPr lang="en-US" sz="4800" b="1" dirty="0" err="1" smtClean="0">
                <a:solidFill>
                  <a:srgbClr val="000099"/>
                </a:solidFill>
                <a:latin typeface="Arial Narrow" pitchFamily="34" charset="0"/>
              </a:rPr>
              <a:t>Jurnal</a:t>
            </a:r>
            <a:r>
              <a:rPr lang="en-US" sz="4800" b="1" dirty="0" smtClean="0">
                <a:solidFill>
                  <a:srgbClr val="000099"/>
                </a:solidFill>
                <a:latin typeface="Arial Narrow" pitchFamily="34" charset="0"/>
              </a:rPr>
              <a:t> (</a:t>
            </a:r>
            <a:r>
              <a:rPr lang="en-US" sz="4800" b="1" dirty="0" err="1" smtClean="0">
                <a:solidFill>
                  <a:srgbClr val="000099"/>
                </a:solidFill>
                <a:latin typeface="Arial Narrow" pitchFamily="34" charset="0"/>
              </a:rPr>
              <a:t>Dikti</a:t>
            </a:r>
            <a:r>
              <a:rPr lang="en-US" sz="4800" b="1" dirty="0" smtClean="0">
                <a:solidFill>
                  <a:srgbClr val="000099"/>
                </a:solidFill>
                <a:latin typeface="Arial Narrow" pitchFamily="34" charset="0"/>
              </a:rPr>
              <a:t>)</a:t>
            </a:r>
            <a:endParaRPr lang="en-US" sz="4000" dirty="0" smtClean="0">
              <a:solidFill>
                <a:srgbClr val="000066"/>
              </a:solidFill>
            </a:endParaRPr>
          </a:p>
          <a:p>
            <a:pPr marL="282575" indent="-28257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sz="2400" b="1" dirty="0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2ED3C1-BC57-4C97-91EF-474AAEAA72D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Prof. Dr. M. Yuwono-UNAIR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944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67" grpId="0" animBg="1"/>
      <p:bldP spid="523268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6565641" y="1836737"/>
            <a:ext cx="2432050" cy="2201863"/>
            <a:chOff x="2789" y="1625"/>
            <a:chExt cx="907" cy="907"/>
          </a:xfrm>
        </p:grpSpPr>
        <p:sp>
          <p:nvSpPr>
            <p:cNvPr id="20529" name="Oval 30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30" name="Oval 31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31" name="Oval 32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32" name="Oval 33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33" name="Oval 34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35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0536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0537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0538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</p:grpSp>
      <p:sp>
        <p:nvSpPr>
          <p:cNvPr id="20484" name="Text Box 40"/>
          <p:cNvSpPr txBox="1">
            <a:spLocks noChangeArrowheads="1"/>
          </p:cNvSpPr>
          <p:nvPr/>
        </p:nvSpPr>
        <p:spPr bwMode="gray">
          <a:xfrm>
            <a:off x="7016492" y="2370137"/>
            <a:ext cx="1665644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0000"/>
                </a:solidFill>
              </a:rPr>
              <a:t>Jurnal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bidang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Sejenis</a:t>
            </a:r>
            <a:endParaRPr lang="en-US" sz="2000" b="1" dirty="0">
              <a:solidFill>
                <a:srgbClr val="000000"/>
              </a:solidFill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3505200" y="3953667"/>
            <a:ext cx="2743200" cy="2447133"/>
            <a:chOff x="864" y="1680"/>
            <a:chExt cx="917" cy="960"/>
          </a:xfrm>
        </p:grpSpPr>
        <p:sp>
          <p:nvSpPr>
            <p:cNvPr id="20519" name="Oval 42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6699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20" name="Oval 4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21" name="Oval 44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8A3753"/>
                </a:gs>
                <a:gs pos="50000">
                  <a:srgbClr val="FF6699"/>
                </a:gs>
                <a:gs pos="100000">
                  <a:srgbClr val="8A3753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22" name="Oval 45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A24161"/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23" name="Oval 46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24" name="Oval 47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25" name="Oval 48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26" name="Oval 49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27" name="Oval 50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28" name="Text Box 51"/>
            <p:cNvSpPr txBox="1">
              <a:spLocks noChangeArrowheads="1"/>
            </p:cNvSpPr>
            <p:nvPr/>
          </p:nvSpPr>
          <p:spPr bwMode="gray">
            <a:xfrm>
              <a:off x="893" y="1931"/>
              <a:ext cx="888" cy="4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 dirty="0" err="1" smtClean="0">
                  <a:solidFill>
                    <a:srgbClr val="000000"/>
                  </a:solidFill>
                </a:rPr>
                <a:t>Jurnal</a:t>
              </a:r>
              <a:r>
                <a:rPr lang="en-US" sz="2400" b="1" dirty="0" smtClean="0">
                  <a:solidFill>
                    <a:srgbClr val="000000"/>
                  </a:solidFill>
                </a:rPr>
                <a:t> </a:t>
              </a:r>
            </a:p>
            <a:p>
              <a:pPr algn="ctr"/>
              <a:r>
                <a:rPr lang="en-US" sz="2400" b="1" dirty="0" err="1" smtClean="0">
                  <a:solidFill>
                    <a:srgbClr val="000000"/>
                  </a:solidFill>
                </a:rPr>
                <a:t>Profesi</a:t>
              </a:r>
              <a:r>
                <a:rPr lang="en-US" sz="2400" b="1" dirty="0" smtClean="0">
                  <a:solidFill>
                    <a:srgbClr val="000000"/>
                  </a:solidFill>
                </a:rPr>
                <a:t> </a:t>
              </a:r>
              <a:r>
                <a:rPr lang="en-US" sz="2400" b="1" dirty="0" err="1" smtClean="0">
                  <a:solidFill>
                    <a:srgbClr val="000000"/>
                  </a:solidFill>
                </a:rPr>
                <a:t>Keilmuan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457200" y="2286000"/>
            <a:ext cx="2667001" cy="2533710"/>
            <a:chOff x="884" y="2523"/>
            <a:chExt cx="862" cy="862"/>
          </a:xfrm>
        </p:grpSpPr>
        <p:sp>
          <p:nvSpPr>
            <p:cNvPr id="20510" name="Oval 76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11" name="Oval 77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12" name="Oval 78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13" name="Oval 79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14" name="Oval 80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15" name="Oval 81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16" name="Oval 82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17" name="Oval 83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518" name="Oval 84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20487" name="Text Box 63"/>
          <p:cNvSpPr txBox="1">
            <a:spLocks noChangeArrowheads="1"/>
          </p:cNvSpPr>
          <p:nvPr/>
        </p:nvSpPr>
        <p:spPr bwMode="gray">
          <a:xfrm>
            <a:off x="600722" y="3001078"/>
            <a:ext cx="234901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000000"/>
                </a:solidFill>
              </a:rPr>
              <a:t>Jurnal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“</a:t>
            </a:r>
            <a:r>
              <a:rPr lang="en-US" sz="2000" b="1" dirty="0" err="1" smtClean="0">
                <a:solidFill>
                  <a:srgbClr val="000000"/>
                </a:solidFill>
              </a:rPr>
              <a:t>Bunga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000000"/>
                </a:solidFill>
              </a:rPr>
              <a:t>Rampai</a:t>
            </a:r>
            <a:r>
              <a:rPr lang="en-US" sz="2000" b="1" dirty="0" smtClean="0">
                <a:solidFill>
                  <a:srgbClr val="000000"/>
                </a:solidFill>
              </a:rPr>
              <a:t>”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20489" name="AutoShape 119"/>
          <p:cNvSpPr>
            <a:spLocks noChangeArrowheads="1"/>
          </p:cNvSpPr>
          <p:nvPr/>
        </p:nvSpPr>
        <p:spPr bwMode="gray">
          <a:xfrm rot="13579170">
            <a:off x="5682812" y="2336558"/>
            <a:ext cx="916244" cy="574931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AutoShape 120"/>
          <p:cNvSpPr>
            <a:spLocks noChangeArrowheads="1"/>
          </p:cNvSpPr>
          <p:nvPr/>
        </p:nvSpPr>
        <p:spPr bwMode="gray">
          <a:xfrm rot="16200000">
            <a:off x="3820958" y="2881227"/>
            <a:ext cx="1502086" cy="642792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AutoShape 121"/>
          <p:cNvSpPr>
            <a:spLocks noChangeArrowheads="1"/>
          </p:cNvSpPr>
          <p:nvPr/>
        </p:nvSpPr>
        <p:spPr bwMode="gray">
          <a:xfrm rot="19551364">
            <a:off x="2908087" y="2401950"/>
            <a:ext cx="954330" cy="602569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Title 65"/>
          <p:cNvSpPr>
            <a:spLocks noGrp="1"/>
          </p:cNvSpPr>
          <p:nvPr>
            <p:ph type="title"/>
          </p:nvPr>
        </p:nvSpPr>
        <p:spPr>
          <a:xfrm>
            <a:off x="381000" y="228600"/>
            <a:ext cx="7391400" cy="563563"/>
          </a:xfrm>
        </p:spPr>
        <p:txBody>
          <a:bodyPr/>
          <a:lstStyle/>
          <a:p>
            <a:r>
              <a:rPr lang="en-US" dirty="0" err="1" smtClean="0"/>
              <a:t>Jurnal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endParaRPr lang="en-US" dirty="0" smtClean="0"/>
          </a:p>
        </p:txBody>
      </p:sp>
      <p:sp>
        <p:nvSpPr>
          <p:cNvPr id="20494" name="TextBox 66"/>
          <p:cNvSpPr txBox="1">
            <a:spLocks noChangeArrowheads="1"/>
          </p:cNvSpPr>
          <p:nvPr/>
        </p:nvSpPr>
        <p:spPr bwMode="auto">
          <a:xfrm>
            <a:off x="457200" y="1423695"/>
            <a:ext cx="18779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/>
              <a:t>Berisi</a:t>
            </a:r>
            <a:r>
              <a:rPr lang="en-US" b="1" dirty="0" smtClean="0"/>
              <a:t> </a:t>
            </a:r>
            <a:r>
              <a:rPr lang="en-US" b="1" dirty="0" err="1" smtClean="0"/>
              <a:t>berbagai</a:t>
            </a:r>
            <a:r>
              <a:rPr lang="en-US" b="1" dirty="0" smtClean="0"/>
              <a:t> </a:t>
            </a:r>
            <a:r>
              <a:rPr lang="en-US" b="1" dirty="0" err="1" smtClean="0"/>
              <a:t>macam</a:t>
            </a:r>
            <a:r>
              <a:rPr lang="en-US" b="1" dirty="0" smtClean="0"/>
              <a:t> </a:t>
            </a:r>
            <a:r>
              <a:rPr lang="en-US" b="1" dirty="0" err="1" smtClean="0"/>
              <a:t>ilmu</a:t>
            </a:r>
            <a:r>
              <a:rPr lang="en-US" b="1" dirty="0" smtClean="0"/>
              <a:t>, </a:t>
            </a:r>
            <a:r>
              <a:rPr lang="en-US" b="1" dirty="0" err="1" smtClean="0"/>
              <a:t>teknologi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seni</a:t>
            </a:r>
            <a:endParaRPr lang="en-US" b="1" dirty="0"/>
          </a:p>
        </p:txBody>
      </p:sp>
      <p:sp>
        <p:nvSpPr>
          <p:cNvPr id="20496" name="TextBox 68"/>
          <p:cNvSpPr txBox="1">
            <a:spLocks noChangeArrowheads="1"/>
          </p:cNvSpPr>
          <p:nvPr/>
        </p:nvSpPr>
        <p:spPr bwMode="auto">
          <a:xfrm>
            <a:off x="6553200" y="3967975"/>
            <a:ext cx="242014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/>
              <a:t>Memuat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artikel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bidang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sejenis</a:t>
            </a:r>
            <a:endParaRPr lang="en-US" sz="2000" b="1" dirty="0"/>
          </a:p>
        </p:txBody>
      </p:sp>
      <p:sp>
        <p:nvSpPr>
          <p:cNvPr id="20575" name="TextBox 69"/>
          <p:cNvSpPr txBox="1">
            <a:spLocks noChangeArrowheads="1"/>
          </p:cNvSpPr>
          <p:nvPr/>
        </p:nvSpPr>
        <p:spPr bwMode="auto">
          <a:xfrm>
            <a:off x="1516498" y="5625313"/>
            <a:ext cx="219439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 err="1" smtClean="0"/>
              <a:t>Memuat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artikel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bidang</a:t>
            </a:r>
            <a:r>
              <a:rPr lang="en-US" sz="2000" b="1" dirty="0" smtClean="0"/>
              <a:t> yang </a:t>
            </a:r>
            <a:r>
              <a:rPr lang="en-US" sz="2000" b="1" dirty="0" err="1" smtClean="0"/>
              <a:t>spesifik</a:t>
            </a:r>
            <a:endParaRPr lang="en-US" sz="2000" b="1" dirty="0"/>
          </a:p>
        </p:txBody>
      </p:sp>
      <p:sp>
        <p:nvSpPr>
          <p:cNvPr id="98" name="Rectangle 97"/>
          <p:cNvSpPr/>
          <p:nvPr/>
        </p:nvSpPr>
        <p:spPr>
          <a:xfrm>
            <a:off x="3124201" y="1295400"/>
            <a:ext cx="2895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Jurnal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Ilmiah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30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7" grpId="0"/>
      <p:bldP spid="20489" grpId="0" animBg="1"/>
      <p:bldP spid="20490" grpId="0" animBg="1"/>
      <p:bldP spid="20491" grpId="0" animBg="1"/>
      <p:bldP spid="20494" grpId="0"/>
      <p:bldP spid="20496" grpId="0"/>
      <p:bldP spid="205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5334000"/>
            <a:ext cx="9144000" cy="1524000"/>
          </a:xfrm>
          <a:prstGeom prst="rect">
            <a:avLst/>
          </a:prstGeom>
          <a:solidFill>
            <a:srgbClr val="3399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701769" y="5943600"/>
            <a:ext cx="8001000" cy="57685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kern="10" dirty="0" err="1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Jurnal</a:t>
            </a:r>
            <a:r>
              <a:rPr lang="en-US" kern="10" dirty="0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 </a:t>
            </a:r>
            <a:r>
              <a:rPr lang="en-US" kern="10" dirty="0" err="1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Ilmiah</a:t>
            </a:r>
            <a:endParaRPr lang="en-US" kern="10" dirty="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745287" y="2457784"/>
            <a:ext cx="2384425" cy="3308042"/>
            <a:chOff x="564" y="374"/>
            <a:chExt cx="1516" cy="1724"/>
          </a:xfrm>
        </p:grpSpPr>
        <p:sp>
          <p:nvSpPr>
            <p:cNvPr id="17440" name="Oval 5"/>
            <p:cNvSpPr>
              <a:spLocks noChangeArrowheads="1"/>
            </p:cNvSpPr>
            <p:nvPr/>
          </p:nvSpPr>
          <p:spPr bwMode="auto">
            <a:xfrm>
              <a:off x="564" y="628"/>
              <a:ext cx="1516" cy="119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1" name="Text Box 6"/>
            <p:cNvSpPr txBox="1">
              <a:spLocks noChangeArrowheads="1"/>
            </p:cNvSpPr>
            <p:nvPr/>
          </p:nvSpPr>
          <p:spPr bwMode="auto">
            <a:xfrm>
              <a:off x="579" y="374"/>
              <a:ext cx="1453" cy="172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dirty="0">
                <a:solidFill>
                  <a:srgbClr val="000099"/>
                </a:solidFill>
              </a:endParaRPr>
            </a:p>
            <a:p>
              <a:pPr algn="ctr" eaLnBrk="0" hangingPunct="0">
                <a:spcBef>
                  <a:spcPct val="50000"/>
                </a:spcBef>
              </a:pPr>
              <a:endParaRPr lang="en-US" dirty="0">
                <a:solidFill>
                  <a:srgbClr val="000099"/>
                </a:solidFill>
              </a:endParaRPr>
            </a:p>
            <a:p>
              <a:pPr algn="ctr" eaLnBrk="0" hangingPunct="0"/>
              <a:r>
                <a:rPr lang="en-US" altLang="en-US" sz="3200" dirty="0" err="1" smtClean="0"/>
                <a:t>Luar</a:t>
              </a:r>
              <a:r>
                <a:rPr lang="en-US" altLang="en-US" sz="3200" dirty="0" smtClean="0"/>
                <a:t> </a:t>
              </a:r>
              <a:r>
                <a:rPr lang="en-US" altLang="en-US" sz="3200" dirty="0" err="1" smtClean="0"/>
                <a:t>Negeri</a:t>
              </a:r>
              <a:endParaRPr lang="en-US" altLang="en-US" sz="3200" dirty="0" smtClean="0"/>
            </a:p>
            <a:p>
              <a:pPr algn="ctr" eaLnBrk="0" hangingPunct="0"/>
              <a:r>
                <a:rPr lang="en-US" altLang="en-US" sz="2000" dirty="0" smtClean="0"/>
                <a:t>(non peer-reviewed </a:t>
              </a:r>
            </a:p>
            <a:p>
              <a:pPr algn="ctr" eaLnBrk="0" hangingPunct="0"/>
              <a:r>
                <a:rPr lang="en-US" altLang="en-US" sz="2000" dirty="0" smtClean="0"/>
                <a:t>journals)</a:t>
              </a:r>
              <a:endParaRPr lang="en-US" altLang="en-US" sz="2000" dirty="0"/>
            </a:p>
            <a:p>
              <a:pPr algn="ctr" eaLnBrk="0" hangingPunct="0"/>
              <a:endParaRPr lang="en-GB" sz="40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1576704"/>
            <a:ext cx="2668792" cy="1587531"/>
            <a:chOff x="240" y="2235"/>
            <a:chExt cx="1489" cy="1235"/>
          </a:xfrm>
        </p:grpSpPr>
        <p:sp>
          <p:nvSpPr>
            <p:cNvPr id="17438" name="Oval 8"/>
            <p:cNvSpPr>
              <a:spLocks noChangeArrowheads="1"/>
            </p:cNvSpPr>
            <p:nvPr/>
          </p:nvSpPr>
          <p:spPr bwMode="auto">
            <a:xfrm>
              <a:off x="240" y="2235"/>
              <a:ext cx="1488" cy="123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Text Box 9"/>
            <p:cNvSpPr txBox="1">
              <a:spLocks noChangeArrowheads="1"/>
            </p:cNvSpPr>
            <p:nvPr/>
          </p:nvSpPr>
          <p:spPr bwMode="auto">
            <a:xfrm>
              <a:off x="286" y="2523"/>
              <a:ext cx="1443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 b="1" dirty="0" err="1" smtClean="0">
                  <a:solidFill>
                    <a:srgbClr val="000099"/>
                  </a:solidFill>
                </a:rPr>
                <a:t>Nasional</a:t>
              </a:r>
              <a:endParaRPr lang="en-US" sz="2800" b="1" dirty="0" smtClean="0">
                <a:solidFill>
                  <a:srgbClr val="000099"/>
                </a:solidFill>
              </a:endParaRPr>
            </a:p>
            <a:p>
              <a:pPr algn="ctr" eaLnBrk="0" hangingPunct="0"/>
              <a:r>
                <a:rPr lang="en-US" sz="2000" b="1" dirty="0" err="1" smtClean="0">
                  <a:solidFill>
                    <a:srgbClr val="000099"/>
                  </a:solidFill>
                </a:rPr>
                <a:t>Tidak</a:t>
              </a:r>
              <a:r>
                <a:rPr lang="en-US" sz="2000" b="1" dirty="0" smtClean="0">
                  <a:solidFill>
                    <a:srgbClr val="000099"/>
                  </a:solidFill>
                </a:rPr>
                <a:t> </a:t>
              </a:r>
              <a:r>
                <a:rPr lang="en-US" sz="2000" b="1" dirty="0" err="1" smtClean="0">
                  <a:solidFill>
                    <a:srgbClr val="000099"/>
                  </a:solidFill>
                </a:rPr>
                <a:t>terakreditasi</a:t>
              </a:r>
              <a:endParaRPr lang="en-US" sz="1400" dirty="0">
                <a:solidFill>
                  <a:srgbClr val="000099"/>
                </a:solidFill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-533400" y="3791129"/>
            <a:ext cx="6174932" cy="1314777"/>
            <a:chOff x="1680" y="2418"/>
            <a:chExt cx="2043" cy="798"/>
          </a:xfrm>
        </p:grpSpPr>
        <p:sp>
          <p:nvSpPr>
            <p:cNvPr id="17436" name="Oval 11"/>
            <p:cNvSpPr>
              <a:spLocks noChangeArrowheads="1"/>
            </p:cNvSpPr>
            <p:nvPr/>
          </p:nvSpPr>
          <p:spPr bwMode="auto">
            <a:xfrm>
              <a:off x="2143" y="2418"/>
              <a:ext cx="1089" cy="798"/>
            </a:xfrm>
            <a:prstGeom prst="ellipse">
              <a:avLst/>
            </a:prstGeom>
            <a:solidFill>
              <a:srgbClr val="99FF66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7" name="Text Box 12"/>
            <p:cNvSpPr txBox="1">
              <a:spLocks noChangeArrowheads="1"/>
            </p:cNvSpPr>
            <p:nvPr/>
          </p:nvSpPr>
          <p:spPr bwMode="auto">
            <a:xfrm>
              <a:off x="1680" y="2418"/>
              <a:ext cx="2043" cy="57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en-US" altLang="en-US" sz="2000" b="1" dirty="0" smtClean="0"/>
            </a:p>
            <a:p>
              <a:pPr algn="ctr">
                <a:spcBef>
                  <a:spcPts val="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en-US" altLang="en-US" sz="3600" b="1" dirty="0" err="1" smtClean="0"/>
                <a:t>Lokal</a:t>
              </a:r>
              <a:endParaRPr lang="en-US" sz="3600" b="1" dirty="0" smtClean="0">
                <a:solidFill>
                  <a:srgbClr val="000066"/>
                </a:solidFill>
              </a:endParaRPr>
            </a:p>
          </p:txBody>
        </p:sp>
      </p:grpSp>
      <p:sp>
        <p:nvSpPr>
          <p:cNvPr id="17415" name="Oval 14"/>
          <p:cNvSpPr>
            <a:spLocks noChangeArrowheads="1"/>
          </p:cNvSpPr>
          <p:nvPr/>
        </p:nvSpPr>
        <p:spPr bwMode="auto">
          <a:xfrm>
            <a:off x="8001000" y="1219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Oval 29"/>
          <p:cNvSpPr>
            <a:spLocks noChangeArrowheads="1"/>
          </p:cNvSpPr>
          <p:nvPr/>
        </p:nvSpPr>
        <p:spPr bwMode="auto">
          <a:xfrm>
            <a:off x="3124200" y="11430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1905000" y="-2"/>
            <a:ext cx="3962400" cy="1450758"/>
            <a:chOff x="240" y="2112"/>
            <a:chExt cx="1497" cy="864"/>
          </a:xfrm>
        </p:grpSpPr>
        <p:sp>
          <p:nvSpPr>
            <p:cNvPr id="17434" name="Oval 31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5" name="Text Box 32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sz="3600" b="1" dirty="0" err="1" smtClean="0"/>
                <a:t>Nasional</a:t>
              </a:r>
              <a:endParaRPr lang="en-US" altLang="en-US" sz="3600" b="1" dirty="0" smtClean="0"/>
            </a:p>
            <a:p>
              <a:pPr algn="ctr" eaLnBrk="0" hangingPunct="0"/>
              <a:r>
                <a:rPr lang="en-US" altLang="en-US" sz="2400" b="1" dirty="0" err="1" smtClean="0"/>
                <a:t>Terakreditasi</a:t>
              </a:r>
              <a:endParaRPr lang="en-US" altLang="en-US" sz="2400" b="1" dirty="0"/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6157866" y="81573"/>
            <a:ext cx="3048000" cy="1898784"/>
            <a:chOff x="240" y="2335"/>
            <a:chExt cx="1821" cy="699"/>
          </a:xfrm>
        </p:grpSpPr>
        <p:sp>
          <p:nvSpPr>
            <p:cNvPr id="17432" name="Oval 34"/>
            <p:cNvSpPr>
              <a:spLocks noChangeArrowheads="1"/>
            </p:cNvSpPr>
            <p:nvPr/>
          </p:nvSpPr>
          <p:spPr bwMode="auto">
            <a:xfrm>
              <a:off x="240" y="2335"/>
              <a:ext cx="1782" cy="69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3" name="Text Box 35"/>
            <p:cNvSpPr txBox="1">
              <a:spLocks noChangeArrowheads="1"/>
            </p:cNvSpPr>
            <p:nvPr/>
          </p:nvSpPr>
          <p:spPr bwMode="auto">
            <a:xfrm>
              <a:off x="240" y="2491"/>
              <a:ext cx="1821" cy="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en-US" sz="3200" b="1" dirty="0" err="1" smtClean="0"/>
                <a:t>Internasional</a:t>
              </a:r>
              <a:endParaRPr lang="en-US" altLang="en-US" sz="3200" b="1" dirty="0" smtClean="0"/>
            </a:p>
            <a:p>
              <a:pPr algn="ctr" eaLnBrk="0" hangingPunct="0"/>
              <a:r>
                <a:rPr lang="en-US" sz="2400" b="1" dirty="0" smtClean="0"/>
                <a:t>(peer-reviewed Journals)</a:t>
              </a:r>
              <a:endParaRPr lang="en-GB" b="1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914400" y="6273225"/>
            <a:ext cx="754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81400" y="2533035"/>
            <a:ext cx="2743200" cy="14465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400" b="1" dirty="0" err="1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Jurnal</a:t>
            </a:r>
            <a:r>
              <a:rPr lang="en-US" sz="4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4400" b="1" dirty="0" err="1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Ilmiah</a:t>
            </a:r>
            <a:endParaRPr lang="en-US" sz="44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0" name="Freeform 12"/>
          <p:cNvSpPr>
            <a:spLocks/>
          </p:cNvSpPr>
          <p:nvPr/>
        </p:nvSpPr>
        <p:spPr bwMode="gray">
          <a:xfrm rot="20486456">
            <a:off x="2623793" y="2684561"/>
            <a:ext cx="1553159" cy="97537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bg2">
              <a:lumMod val="2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1" name="Freeform 12"/>
          <p:cNvSpPr>
            <a:spLocks/>
          </p:cNvSpPr>
          <p:nvPr/>
        </p:nvSpPr>
        <p:spPr bwMode="gray">
          <a:xfrm rot="1760589">
            <a:off x="1842522" y="1544595"/>
            <a:ext cx="2489200" cy="871525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bg2">
              <a:lumMod val="2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2" name="Freeform 12"/>
          <p:cNvSpPr>
            <a:spLocks/>
          </p:cNvSpPr>
          <p:nvPr/>
        </p:nvSpPr>
        <p:spPr bwMode="gray">
          <a:xfrm rot="6537795">
            <a:off x="4520407" y="1388269"/>
            <a:ext cx="1454150" cy="960437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bg2">
              <a:lumMod val="2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63" name="Freeform 12"/>
          <p:cNvSpPr>
            <a:spLocks/>
          </p:cNvSpPr>
          <p:nvPr/>
        </p:nvSpPr>
        <p:spPr bwMode="gray">
          <a:xfrm rot="8587306">
            <a:off x="5870306" y="2239053"/>
            <a:ext cx="1595777" cy="620034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bg2">
              <a:lumMod val="2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gray">
          <a:xfrm rot="12221079">
            <a:off x="4795793" y="3701152"/>
            <a:ext cx="1843088" cy="110490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bg2">
              <a:lumMod val="2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08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AutoShape 3"/>
          <p:cNvSpPr>
            <a:spLocks noChangeArrowheads="1"/>
          </p:cNvSpPr>
          <p:nvPr/>
        </p:nvSpPr>
        <p:spPr bwMode="auto">
          <a:xfrm>
            <a:off x="3305908" y="3200400"/>
            <a:ext cx="2532185" cy="3200400"/>
          </a:xfrm>
          <a:prstGeom prst="roundRect">
            <a:avLst>
              <a:gd name="adj" fmla="val 13745"/>
            </a:avLst>
          </a:prstGeom>
          <a:solidFill>
            <a:srgbClr val="FFFFFF">
              <a:alpha val="31000"/>
            </a:srgbClr>
          </a:solidFill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l"/>
            <a:endParaRPr lang="en-US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46468" name="AutoShape 4"/>
          <p:cNvSpPr>
            <a:spLocks noChangeArrowheads="1"/>
          </p:cNvSpPr>
          <p:nvPr/>
        </p:nvSpPr>
        <p:spPr bwMode="auto">
          <a:xfrm>
            <a:off x="351692" y="3200400"/>
            <a:ext cx="2467708" cy="3200400"/>
          </a:xfrm>
          <a:prstGeom prst="roundRect">
            <a:avLst>
              <a:gd name="adj" fmla="val 13745"/>
            </a:avLst>
          </a:prstGeom>
          <a:solidFill>
            <a:schemeClr val="bg1"/>
          </a:solidFill>
          <a:ln w="38100">
            <a:solidFill>
              <a:srgbClr val="DB6B6B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 dirty="0" err="1" smtClean="0">
                <a:solidFill>
                  <a:srgbClr val="000000"/>
                </a:solidFill>
              </a:rPr>
              <a:t>Disain</a:t>
            </a:r>
            <a:endParaRPr lang="en-US" sz="3200" b="1" dirty="0" smtClean="0">
              <a:solidFill>
                <a:srgbClr val="000000"/>
              </a:solidFill>
            </a:endParaRPr>
          </a:p>
          <a:p>
            <a:pPr marL="342900" indent="-342900">
              <a:buFontTx/>
              <a:buChar char="-"/>
            </a:pP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Didasarkan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atas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konsep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visi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misi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dan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lingkup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jurnal</a:t>
            </a:r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Dibuat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sebelum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menerbitkan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jurnal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446470" name="Rectangle 6"/>
          <p:cNvSpPr>
            <a:spLocks noChangeArrowheads="1"/>
          </p:cNvSpPr>
          <p:nvPr/>
        </p:nvSpPr>
        <p:spPr bwMode="gray">
          <a:xfrm rot="3419336">
            <a:off x="1175916" y="1931297"/>
            <a:ext cx="924560" cy="1004047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180492" y="2103120"/>
            <a:ext cx="1969477" cy="335280"/>
            <a:chOff x="2003" y="3439"/>
            <a:chExt cx="468" cy="244"/>
          </a:xfrm>
        </p:grpSpPr>
        <p:sp>
          <p:nvSpPr>
            <p:cNvPr id="446472" name="Oval 8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73" name="Rectangle 9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74" name="Oval 10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75" name="Oval 11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6476" name="Rectangle 12"/>
          <p:cNvSpPr>
            <a:spLocks noChangeArrowheads="1"/>
          </p:cNvSpPr>
          <p:nvPr/>
        </p:nvSpPr>
        <p:spPr bwMode="gray">
          <a:xfrm rot="3419336">
            <a:off x="3919116" y="1865257"/>
            <a:ext cx="924560" cy="1004047"/>
          </a:xfrm>
          <a:prstGeom prst="rect">
            <a:avLst/>
          </a:prstGeom>
          <a:solidFill>
            <a:srgbClr val="5491D4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rgbClr val="5491D4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853354" y="2133600"/>
            <a:ext cx="2672862" cy="304800"/>
            <a:chOff x="2003" y="3439"/>
            <a:chExt cx="468" cy="244"/>
          </a:xfrm>
        </p:grpSpPr>
        <p:sp>
          <p:nvSpPr>
            <p:cNvPr id="446478" name="Oval 14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79" name="Rectangle 15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80" name="Oval 16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481" name="Oval 17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6482" name="Rectangle 18"/>
          <p:cNvSpPr>
            <a:spLocks noChangeArrowheads="1"/>
          </p:cNvSpPr>
          <p:nvPr/>
        </p:nvSpPr>
        <p:spPr bwMode="gray">
          <a:xfrm rot="3419336">
            <a:off x="7043524" y="1865257"/>
            <a:ext cx="924560" cy="1004047"/>
          </a:xfrm>
          <a:prstGeom prst="rect">
            <a:avLst/>
          </a:prstGeom>
          <a:solidFill>
            <a:srgbClr val="99CC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46489" name="Text Box 25"/>
          <p:cNvSpPr txBox="1">
            <a:spLocks noChangeArrowheads="1"/>
          </p:cNvSpPr>
          <p:nvPr/>
        </p:nvSpPr>
        <p:spPr bwMode="gray">
          <a:xfrm>
            <a:off x="1288572" y="2216151"/>
            <a:ext cx="726831" cy="3746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46490" name="Text Box 26"/>
          <p:cNvSpPr txBox="1">
            <a:spLocks noChangeArrowheads="1"/>
          </p:cNvSpPr>
          <p:nvPr/>
        </p:nvSpPr>
        <p:spPr bwMode="gray">
          <a:xfrm>
            <a:off x="4063148" y="2216151"/>
            <a:ext cx="71986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2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46491" name="Text Box 27"/>
          <p:cNvSpPr txBox="1">
            <a:spLocks noChangeArrowheads="1"/>
          </p:cNvSpPr>
          <p:nvPr/>
        </p:nvSpPr>
        <p:spPr bwMode="gray">
          <a:xfrm>
            <a:off x="7104185" y="2209801"/>
            <a:ext cx="733794" cy="3746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3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46494" name="AutoShape 30"/>
          <p:cNvSpPr>
            <a:spLocks noChangeArrowheads="1"/>
          </p:cNvSpPr>
          <p:nvPr/>
        </p:nvSpPr>
        <p:spPr bwMode="auto">
          <a:xfrm>
            <a:off x="6482862" y="3200400"/>
            <a:ext cx="2450123" cy="3124200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2400" b="1" dirty="0" smtClean="0">
                <a:solidFill>
                  <a:srgbClr val="000000"/>
                </a:solidFill>
              </a:rPr>
              <a:t>Tata </a:t>
            </a:r>
            <a:r>
              <a:rPr lang="en-US" sz="2400" b="1" dirty="0" err="1" smtClean="0">
                <a:solidFill>
                  <a:srgbClr val="000000"/>
                </a:solidFill>
              </a:rPr>
              <a:t>Letak</a:t>
            </a:r>
            <a:r>
              <a:rPr lang="en-US" sz="2400" b="1" dirty="0" smtClean="0">
                <a:solidFill>
                  <a:srgbClr val="000000"/>
                </a:solidFill>
              </a:rPr>
              <a:t> (Lay-out)</a:t>
            </a:r>
          </a:p>
          <a:p>
            <a:pPr algn="ctr" eaLnBrk="0" hangingPunct="0"/>
            <a:r>
              <a:rPr lang="en-US" sz="2000" i="1" dirty="0" err="1" smtClean="0">
                <a:solidFill>
                  <a:srgbClr val="000000"/>
                </a:solidFill>
              </a:rPr>
              <a:t>Pengaturan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elemen-elemen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pada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setiap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halaman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 err="1" smtClean="0">
                <a:solidFill>
                  <a:srgbClr val="000000"/>
                </a:solidFill>
              </a:rPr>
              <a:t>Jurnal</a:t>
            </a:r>
            <a:endParaRPr lang="en-US" sz="2000" i="1" dirty="0" smtClean="0">
              <a:solidFill>
                <a:srgbClr val="000000"/>
              </a:solidFill>
            </a:endParaRPr>
          </a:p>
          <a:p>
            <a:pPr eaLnBrk="0" hangingPunct="0"/>
            <a:endParaRPr lang="en-US" sz="2400" i="1" dirty="0" smtClean="0">
              <a:solidFill>
                <a:srgbClr val="000000"/>
              </a:solidFill>
            </a:endParaRPr>
          </a:p>
          <a:p>
            <a:pPr algn="l"/>
            <a:endParaRPr lang="en-US" sz="2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black">
          <a:xfrm>
            <a:off x="381000" y="228601"/>
            <a:ext cx="876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Disain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Format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Jurnal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3376246" y="3276600"/>
            <a:ext cx="2446704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dirty="0" smtClean="0">
                <a:solidFill>
                  <a:srgbClr val="000000"/>
                </a:solidFill>
              </a:rPr>
              <a:t>Format &amp; Isi</a:t>
            </a:r>
          </a:p>
          <a:p>
            <a:pPr eaLnBrk="0" hangingPunct="0"/>
            <a:endParaRPr lang="en-US" sz="2800" b="1" dirty="0">
              <a:solidFill>
                <a:srgbClr val="000000"/>
              </a:solidFill>
            </a:endParaRPr>
          </a:p>
          <a:p>
            <a:pPr eaLnBrk="0" hangingPunct="0"/>
            <a:r>
              <a:rPr lang="en-US" sz="2000" dirty="0" err="1" smtClean="0">
                <a:solidFill>
                  <a:srgbClr val="000000"/>
                </a:solidFill>
              </a:rPr>
              <a:t>Ukuran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bentuk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penampilan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isi</a:t>
            </a:r>
            <a:r>
              <a:rPr lang="en-US" sz="2000" dirty="0" smtClean="0">
                <a:solidFill>
                  <a:srgbClr val="000000"/>
                </a:solidFill>
              </a:rPr>
              <a:t>/</a:t>
            </a:r>
            <a:r>
              <a:rPr lang="en-US" sz="2000" dirty="0" err="1" smtClean="0">
                <a:solidFill>
                  <a:srgbClr val="000000"/>
                </a:solidFill>
              </a:rPr>
              <a:t>elemen-elemen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jurnal</a:t>
            </a:r>
            <a:endParaRPr lang="en-US" dirty="0" smtClean="0">
              <a:solidFill>
                <a:srgbClr val="000000"/>
              </a:solidFill>
            </a:endParaRPr>
          </a:p>
          <a:p>
            <a:pPr eaLnBrk="0" hangingPunct="0"/>
            <a:endParaRPr lang="en-US" sz="2400" i="1" dirty="0">
              <a:solidFill>
                <a:srgbClr val="000000"/>
              </a:solidFill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2ED3C1-BC57-4C97-91EF-474AAEAA72D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42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6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6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6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6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6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6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6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6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6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6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7" grpId="0" animBg="1"/>
      <p:bldP spid="446476" grpId="0" animBg="1"/>
      <p:bldP spid="446482" grpId="0" animBg="1"/>
      <p:bldP spid="446490" grpId="0"/>
      <p:bldP spid="446491" grpId="0"/>
      <p:bldP spid="446494" grpId="0" animBg="1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Pengelola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62000" y="1371600"/>
            <a:ext cx="7467600" cy="1524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Penerbit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Organisasi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Profesi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Ilmiah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Universitas</a:t>
            </a:r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Fakultas</a:t>
            </a:r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en-US" b="1" dirty="0" err="1" smtClean="0">
                <a:solidFill>
                  <a:schemeClr val="tx1"/>
                </a:solidFill>
              </a:rPr>
              <a:t>Lembaga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Penelitian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Kerjasama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Universitas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Organisasi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Profesi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76400" y="3200400"/>
            <a:ext cx="4419600" cy="1524000"/>
          </a:xfrm>
          <a:prstGeom prst="roundRect">
            <a:avLst/>
          </a:prstGeom>
          <a:solidFill>
            <a:schemeClr val="tx1">
              <a:lumMod val="75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</a:rPr>
              <a:t>Penyunting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 algn="ctr"/>
            <a:r>
              <a:rPr lang="en-US" b="1" dirty="0" err="1" smtClean="0">
                <a:solidFill>
                  <a:srgbClr val="FFFF00"/>
                </a:solidFill>
              </a:rPr>
              <a:t>Dewan</a:t>
            </a:r>
            <a:r>
              <a:rPr lang="en-US" b="1" dirty="0" smtClean="0">
                <a:solidFill>
                  <a:srgbClr val="FFFF00"/>
                </a:solidFill>
              </a:rPr>
              <a:t> Editor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Editor </a:t>
            </a:r>
            <a:r>
              <a:rPr lang="en-US" b="1" dirty="0" err="1" smtClean="0">
                <a:solidFill>
                  <a:srgbClr val="FFFF00"/>
                </a:solidFill>
              </a:rPr>
              <a:t>Pelaksana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Mitra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Bestari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810000" y="4953000"/>
            <a:ext cx="4419600" cy="1524000"/>
          </a:xfrm>
          <a:prstGeom prst="roundRect">
            <a:avLst/>
          </a:prstGeom>
          <a:solidFill>
            <a:schemeClr val="tx1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Unit </a:t>
            </a:r>
            <a:r>
              <a:rPr lang="en-US" sz="2800" b="1" dirty="0" err="1" smtClean="0">
                <a:solidFill>
                  <a:srgbClr val="FFFF00"/>
                </a:solidFill>
              </a:rPr>
              <a:t>Pendukung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 algn="ctr"/>
            <a:r>
              <a:rPr lang="en-US" b="1" dirty="0" err="1" smtClean="0">
                <a:solidFill>
                  <a:srgbClr val="FFFF00"/>
                </a:solidFill>
              </a:rPr>
              <a:t>Sekretariat</a:t>
            </a:r>
            <a:endParaRPr lang="en-US" b="1" dirty="0" smtClean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3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Jurnal</a:t>
            </a:r>
            <a:endParaRPr lang="en-US" dirty="0" smtClean="0"/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49E84-028F-4EE3-9F66-7991AD9C4F1C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1543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hp\My Documents\Presentasi Yuwono\UM\homepage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58346"/>
            <a:ext cx="1786066" cy="2499254"/>
          </a:xfrm>
          <a:prstGeom prst="rect">
            <a:avLst/>
          </a:prstGeom>
          <a:noFill/>
        </p:spPr>
      </p:pic>
      <p:pic>
        <p:nvPicPr>
          <p:cNvPr id="13" name="Picture 3" descr="C:\Documents and Settings\hp\My Documents\Presentasi Yuwono\UM\TH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0"/>
            <a:ext cx="1676400" cy="2244513"/>
          </a:xfrm>
          <a:prstGeom prst="rect">
            <a:avLst/>
          </a:prstGeom>
          <a:noFill/>
        </p:spPr>
      </p:pic>
      <p:pic>
        <p:nvPicPr>
          <p:cNvPr id="14" name="Picture 4" descr="C:\Documents and Settings\hp\My Documents\Presentasi Yuwono\UM\cda_display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0474" y="1447800"/>
            <a:ext cx="1731126" cy="25908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838200"/>
            <a:ext cx="1925128" cy="272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22606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533400" y="4418013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 dirty="0"/>
              <a:t> </a:t>
            </a:r>
            <a:r>
              <a:rPr lang="en-US" sz="3600" b="1" dirty="0"/>
              <a:t>Aims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b="1" dirty="0"/>
              <a:t> Scope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b="1" dirty="0"/>
              <a:t> Readership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b="1" dirty="0"/>
              <a:t> </a:t>
            </a:r>
            <a:r>
              <a:rPr lang="en-US" sz="3600" b="1" dirty="0" smtClean="0"/>
              <a:t>Topics</a:t>
            </a:r>
            <a:endParaRPr lang="en-US" sz="3600" b="1" dirty="0"/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b="1" dirty="0"/>
              <a:t>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33413" y="4495800"/>
            <a:ext cx="5856090" cy="1077218"/>
          </a:xfrm>
          <a:prstGeom prst="rect">
            <a:avLst/>
          </a:prstGeom>
          <a:solidFill>
            <a:srgbClr val="3366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Setiap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jurnal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memiliki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Disain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</a:t>
            </a:r>
          </a:p>
          <a:p>
            <a:pPr algn="ctr">
              <a:defRPr/>
            </a:pP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isi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Misi</a:t>
            </a:r>
            <a:r>
              <a:rPr lang="en-US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&amp;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ruang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lingkup</a:t>
            </a:r>
            <a:endParaRPr lang="en-US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2749" y="2895600"/>
            <a:ext cx="117605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503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Jurnal</a:t>
            </a:r>
            <a:endParaRPr lang="en-US" dirty="0" smtClean="0"/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49E84-028F-4EE3-9F66-7991AD9C4F1C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533400" y="4418013"/>
            <a:ext cx="82296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/>
              <a:t>High vs low status journals 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/>
              <a:t> Science, Nature </a:t>
            </a:r>
            <a:r>
              <a:rPr lang="en-US" sz="2800" b="1">
                <a:sym typeface="Wingdings" pitchFamily="2" charset="2"/>
              </a:rPr>
              <a:t> Higher Status Journal</a:t>
            </a:r>
            <a:endParaRPr lang="en-US" sz="2800" b="1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/>
              <a:t> Peer reviewed vs non-peer reviewed Journals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/>
              <a:t> Impact Factor ??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 b="1"/>
              <a:t> Publication: free ?</a:t>
            </a:r>
            <a:endParaRPr lang="en-US" sz="3600" b="1"/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b="1"/>
              <a:t>   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1543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hp\My Documents\Presentasi Yuwono\UM\homepage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58346"/>
            <a:ext cx="1786066" cy="2499254"/>
          </a:xfrm>
          <a:prstGeom prst="rect">
            <a:avLst/>
          </a:prstGeom>
          <a:noFill/>
        </p:spPr>
      </p:pic>
      <p:pic>
        <p:nvPicPr>
          <p:cNvPr id="13" name="Picture 3" descr="C:\Documents and Settings\hp\My Documents\Presentasi Yuwono\UM\TH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0"/>
            <a:ext cx="1676400" cy="2244513"/>
          </a:xfrm>
          <a:prstGeom prst="rect">
            <a:avLst/>
          </a:prstGeom>
          <a:noFill/>
        </p:spPr>
      </p:pic>
      <p:pic>
        <p:nvPicPr>
          <p:cNvPr id="14" name="Picture 4" descr="C:\Documents and Settings\hp\My Documents\Presentasi Yuwono\UM\cda_display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0474" y="1447800"/>
            <a:ext cx="1731126" cy="25908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838200"/>
            <a:ext cx="1925128" cy="272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2260600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682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073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Freeform 2"/>
          <p:cNvSpPr>
            <a:spLocks/>
          </p:cNvSpPr>
          <p:nvPr/>
        </p:nvSpPr>
        <p:spPr bwMode="gray">
          <a:xfrm rot="-794496">
            <a:off x="4656138" y="2590800"/>
            <a:ext cx="1374775" cy="396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3399">
                  <a:gamma/>
                  <a:shade val="66667"/>
                  <a:invGamma/>
                </a:srgbClr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3139" name="Freeform 3"/>
          <p:cNvSpPr>
            <a:spLocks/>
          </p:cNvSpPr>
          <p:nvPr/>
        </p:nvSpPr>
        <p:spPr bwMode="gray">
          <a:xfrm rot="5461794">
            <a:off x="2513012" y="2055813"/>
            <a:ext cx="1374775" cy="396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66667"/>
                  <a:invGamma/>
                </a:schemeClr>
              </a:gs>
            </a:gsLst>
            <a:lin ang="540000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3140" name="Freeform 4"/>
          <p:cNvSpPr>
            <a:spLocks/>
          </p:cNvSpPr>
          <p:nvPr/>
        </p:nvSpPr>
        <p:spPr bwMode="gray">
          <a:xfrm rot="-7471624">
            <a:off x="4722812" y="230188"/>
            <a:ext cx="1374775" cy="396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003399">
                  <a:gamma/>
                  <a:shade val="66667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19200" y="1752600"/>
            <a:ext cx="6324600" cy="4876800"/>
            <a:chOff x="768" y="1104"/>
            <a:chExt cx="3984" cy="3072"/>
          </a:xfrm>
        </p:grpSpPr>
        <p:sp>
          <p:nvSpPr>
            <p:cNvPr id="603142" name="Freeform 6"/>
            <p:cNvSpPr>
              <a:spLocks/>
            </p:cNvSpPr>
            <p:nvPr/>
          </p:nvSpPr>
          <p:spPr bwMode="gray">
            <a:xfrm>
              <a:off x="2784" y="1680"/>
              <a:ext cx="866" cy="24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A49450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3143" name="Freeform 7"/>
            <p:cNvSpPr>
              <a:spLocks/>
            </p:cNvSpPr>
            <p:nvPr/>
          </p:nvSpPr>
          <p:spPr bwMode="gray">
            <a:xfrm rot="6256290">
              <a:off x="1583" y="1153"/>
              <a:ext cx="866" cy="24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5B8957"/>
                </a:gs>
              </a:gsLst>
              <a:lin ang="540000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3144" name="Freeform 8"/>
            <p:cNvSpPr>
              <a:spLocks/>
            </p:cNvSpPr>
            <p:nvPr/>
          </p:nvSpPr>
          <p:spPr bwMode="gray">
            <a:xfrm rot="-6677128">
              <a:off x="3071" y="289"/>
              <a:ext cx="866" cy="24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428E8C"/>
                </a:gs>
                <a:gs pos="100000">
                  <a:srgbClr val="003399"/>
                </a:gs>
              </a:gsLst>
              <a:lin ang="540000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810000" y="2667000"/>
            <a:ext cx="1600200" cy="1600200"/>
            <a:chOff x="2016" y="1920"/>
            <a:chExt cx="1680" cy="1680"/>
          </a:xfrm>
        </p:grpSpPr>
        <p:sp>
          <p:nvSpPr>
            <p:cNvPr id="603146" name="Oval 10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24314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3147" name="Freeform 11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rgbClr val="FF3300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3148" name="Text Box 12"/>
          <p:cNvSpPr txBox="1">
            <a:spLocks noChangeArrowheads="1"/>
          </p:cNvSpPr>
          <p:nvPr/>
        </p:nvSpPr>
        <p:spPr bwMode="gray">
          <a:xfrm>
            <a:off x="3886200" y="2895600"/>
            <a:ext cx="136608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Dharma 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PT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03149" name="Text Box 13"/>
          <p:cNvSpPr txBox="1">
            <a:spLocks noChangeArrowheads="1"/>
          </p:cNvSpPr>
          <p:nvPr/>
        </p:nvSpPr>
        <p:spPr bwMode="auto">
          <a:xfrm>
            <a:off x="0" y="2133600"/>
            <a:ext cx="264687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3600" b="1" dirty="0" err="1" smtClean="0">
                <a:solidFill>
                  <a:srgbClr val="07041A"/>
                </a:solidFill>
              </a:rPr>
              <a:t>Pendidikan</a:t>
            </a:r>
            <a:endParaRPr lang="en-US" sz="3600" b="1" dirty="0">
              <a:solidFill>
                <a:srgbClr val="07041A"/>
              </a:solidFill>
            </a:endParaRPr>
          </a:p>
        </p:txBody>
      </p:sp>
      <p:sp>
        <p:nvSpPr>
          <p:cNvPr id="603150" name="Text Box 14"/>
          <p:cNvSpPr txBox="1">
            <a:spLocks noChangeArrowheads="1"/>
          </p:cNvSpPr>
          <p:nvPr/>
        </p:nvSpPr>
        <p:spPr bwMode="auto">
          <a:xfrm>
            <a:off x="6460996" y="2715161"/>
            <a:ext cx="260680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b="1" dirty="0" err="1" smtClean="0">
                <a:solidFill>
                  <a:srgbClr val="07041A"/>
                </a:solidFill>
              </a:rPr>
              <a:t>Penelitian</a:t>
            </a:r>
            <a:endParaRPr lang="en-US" sz="4000" b="1" dirty="0" smtClean="0">
              <a:solidFill>
                <a:srgbClr val="07041A"/>
              </a:solidFill>
            </a:endParaRPr>
          </a:p>
        </p:txBody>
      </p:sp>
      <p:sp>
        <p:nvSpPr>
          <p:cNvPr id="603151" name="Text Box 15"/>
          <p:cNvSpPr txBox="1">
            <a:spLocks noChangeArrowheads="1"/>
          </p:cNvSpPr>
          <p:nvPr/>
        </p:nvSpPr>
        <p:spPr bwMode="auto">
          <a:xfrm>
            <a:off x="838200" y="4953000"/>
            <a:ext cx="348685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07041A"/>
                </a:solidFill>
              </a:rPr>
              <a:t>Pengabdian</a:t>
            </a:r>
            <a:r>
              <a:rPr lang="en-US" sz="2800" b="1" dirty="0" smtClean="0">
                <a:solidFill>
                  <a:srgbClr val="07041A"/>
                </a:solidFill>
              </a:rPr>
              <a:t> </a:t>
            </a:r>
          </a:p>
          <a:p>
            <a:pPr algn="r"/>
            <a:r>
              <a:rPr lang="en-US" sz="2800" b="1" dirty="0" err="1" smtClean="0">
                <a:solidFill>
                  <a:srgbClr val="07041A"/>
                </a:solidFill>
              </a:rPr>
              <a:t>kepada</a:t>
            </a:r>
            <a:r>
              <a:rPr lang="en-US" sz="2800" b="1" dirty="0" smtClean="0">
                <a:solidFill>
                  <a:srgbClr val="07041A"/>
                </a:solidFill>
              </a:rPr>
              <a:t> </a:t>
            </a:r>
            <a:r>
              <a:rPr lang="en-US" sz="2800" b="1" dirty="0" err="1" smtClean="0">
                <a:solidFill>
                  <a:srgbClr val="07041A"/>
                </a:solidFill>
              </a:rPr>
              <a:t>Masyarakat</a:t>
            </a:r>
            <a:endParaRPr lang="en-US" sz="2800" b="1" dirty="0">
              <a:solidFill>
                <a:srgbClr val="07041A"/>
              </a:solidFill>
            </a:endParaRPr>
          </a:p>
        </p:txBody>
      </p:sp>
      <p:sp>
        <p:nvSpPr>
          <p:cNvPr id="603152" name="Rectangle 16"/>
          <p:cNvSpPr>
            <a:spLocks noChangeArrowheads="1"/>
          </p:cNvSpPr>
          <p:nvPr/>
        </p:nvSpPr>
        <p:spPr bwMode="auto">
          <a:xfrm>
            <a:off x="0" y="30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1" hangingPunct="1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 Dharma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Perguruan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Tinggi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53200" y="3477161"/>
            <a:ext cx="228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err="1" smtClean="0">
                <a:solidFill>
                  <a:srgbClr val="07041A"/>
                </a:solidFill>
              </a:rPr>
              <a:t>Kajian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dan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Pengembangan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</a:p>
          <a:p>
            <a:r>
              <a:rPr lang="en-US" sz="2000" b="1" i="1" dirty="0" err="1" smtClean="0">
                <a:solidFill>
                  <a:srgbClr val="07041A"/>
                </a:solidFill>
              </a:rPr>
              <a:t>Sains</a:t>
            </a:r>
            <a:r>
              <a:rPr lang="en-US" sz="2000" b="1" i="1" dirty="0" smtClean="0">
                <a:solidFill>
                  <a:srgbClr val="07041A"/>
                </a:solidFill>
              </a:rPr>
              <a:t>,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Teknologi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dan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Seni</a:t>
            </a:r>
            <a:endParaRPr lang="en-US" sz="2000" b="1" i="1" dirty="0">
              <a:solidFill>
                <a:srgbClr val="07041A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943600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err="1" smtClean="0">
                <a:solidFill>
                  <a:srgbClr val="07041A"/>
                </a:solidFill>
              </a:rPr>
              <a:t>Aplikasi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Ipteks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untuk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Pemberdayaan</a:t>
            </a:r>
            <a:r>
              <a:rPr lang="en-US" sz="2000" b="1" i="1" dirty="0" smtClean="0">
                <a:solidFill>
                  <a:srgbClr val="07041A"/>
                </a:solidFill>
              </a:rPr>
              <a:t> 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Masyarakat</a:t>
            </a:r>
            <a:endParaRPr lang="en-US" sz="2000" b="1" i="1" dirty="0">
              <a:solidFill>
                <a:srgbClr val="07041A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1143000"/>
            <a:ext cx="3657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err="1" smtClean="0">
                <a:solidFill>
                  <a:srgbClr val="07041A"/>
                </a:solidFill>
              </a:rPr>
              <a:t>Pembelajaran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untuk</a:t>
            </a:r>
            <a:endParaRPr lang="en-US" sz="2000" b="1" i="1" dirty="0" smtClean="0">
              <a:solidFill>
                <a:srgbClr val="07041A"/>
              </a:solidFill>
            </a:endParaRPr>
          </a:p>
          <a:p>
            <a:r>
              <a:rPr lang="en-US" sz="2000" b="1" i="1" dirty="0" err="1" smtClean="0">
                <a:solidFill>
                  <a:srgbClr val="07041A"/>
                </a:solidFill>
              </a:rPr>
              <a:t>Peningkatan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pengetahuan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dan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ketrampilan</a:t>
            </a:r>
            <a:r>
              <a:rPr lang="en-US" sz="2000" b="1" i="1" dirty="0" smtClean="0">
                <a:solidFill>
                  <a:srgbClr val="07041A"/>
                </a:solidFill>
              </a:rPr>
              <a:t> </a:t>
            </a:r>
            <a:r>
              <a:rPr lang="en-US" sz="2000" b="1" i="1" dirty="0" err="1" smtClean="0">
                <a:solidFill>
                  <a:srgbClr val="07041A"/>
                </a:solidFill>
              </a:rPr>
              <a:t>Mahasiswa</a:t>
            </a:r>
            <a:endParaRPr lang="en-US" sz="2000" b="1" i="1" dirty="0">
              <a:solidFill>
                <a:srgbClr val="0704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66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115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281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248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340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534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28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648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2987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Instruction for Authors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Guide/Instruction for Authors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 Followed by authors absolutely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Text layout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Paper citation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Figures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Tables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Nomenclature </a:t>
            </a:r>
          </a:p>
          <a:p>
            <a:pPr lvl="1"/>
            <a:r>
              <a:rPr lang="en-US" dirty="0" smtClean="0">
                <a:solidFill>
                  <a:srgbClr val="000099"/>
                </a:solidFill>
              </a:rPr>
              <a:t>etc.</a:t>
            </a:r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DC9227-4F71-48F3-8549-37428CFA2D16}" type="slidenum">
              <a:rPr lang="en-US" smtClean="0"/>
              <a:pPr/>
              <a:t>38</a:t>
            </a:fld>
            <a:endParaRPr lang="en-US" smtClean="0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93628779"/>
              </p:ext>
            </p:extLst>
          </p:nvPr>
        </p:nvGraphicFramePr>
        <p:xfrm>
          <a:off x="4648200" y="2667000"/>
          <a:ext cx="4191000" cy="2341563"/>
        </p:xfrm>
        <a:graphic>
          <a:graphicData uri="http://schemas.openxmlformats.org/presentationml/2006/ole">
            <p:oleObj spid="_x0000_s90148" name="Clip" r:id="rId3" imgW="5715000" imgH="3192463" progId="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9600" y="5638800"/>
            <a:ext cx="76962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Setiap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Jurnal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Ilmiah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memiliki</a:t>
            </a:r>
            <a:r>
              <a:rPr lang="en-US" sz="2800" i="1" dirty="0" smtClean="0"/>
              <a:t> Gaya </a:t>
            </a:r>
            <a:r>
              <a:rPr lang="en-US" sz="2800" i="1" dirty="0" err="1" smtClean="0"/>
              <a:t>Selingkung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xmlns="" val="177973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884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0AB4A-8382-45D7-AD95-6F89238899DF}" type="slidenum">
              <a:rPr lang="en-US"/>
              <a:pPr/>
              <a:t>4</a:t>
            </a:fld>
            <a:endParaRPr lang="en-US"/>
          </a:p>
        </p:txBody>
      </p:sp>
      <p:sp>
        <p:nvSpPr>
          <p:cNvPr id="126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391400" cy="563563"/>
          </a:xfrm>
        </p:spPr>
        <p:txBody>
          <a:bodyPr/>
          <a:lstStyle/>
          <a:p>
            <a:r>
              <a:rPr lang="en-US"/>
              <a:t>Tri Darma PT dan Karya Ilmiah</a:t>
            </a:r>
          </a:p>
        </p:txBody>
      </p:sp>
      <p:grpSp>
        <p:nvGrpSpPr>
          <p:cNvPr id="1269764" name="Group 4"/>
          <p:cNvGrpSpPr>
            <a:grpSpLocks/>
          </p:cNvGrpSpPr>
          <p:nvPr/>
        </p:nvGrpSpPr>
        <p:grpSpPr bwMode="auto">
          <a:xfrm>
            <a:off x="5029200" y="2305050"/>
            <a:ext cx="3962400" cy="3790950"/>
            <a:chOff x="2016" y="1920"/>
            <a:chExt cx="1680" cy="1680"/>
          </a:xfrm>
        </p:grpSpPr>
        <p:sp>
          <p:nvSpPr>
            <p:cNvPr id="1269765" name="Oval 5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2431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66" name="Freeform 6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69767" name="Text Box 7"/>
          <p:cNvSpPr txBox="1">
            <a:spLocks noChangeArrowheads="1"/>
          </p:cNvSpPr>
          <p:nvPr/>
        </p:nvSpPr>
        <p:spPr bwMode="gray">
          <a:xfrm>
            <a:off x="6019800" y="2743200"/>
            <a:ext cx="25146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 b="1">
                <a:solidFill>
                  <a:srgbClr val="060F18"/>
                </a:solidFill>
              </a:rPr>
              <a:t>Karya Ilmiah</a:t>
            </a:r>
            <a:endParaRPr lang="en-US" sz="2800" b="1"/>
          </a:p>
          <a:p>
            <a:pPr algn="ctr" eaLnBrk="0" hangingPunct="0"/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69768" name="Oval 8"/>
          <p:cNvSpPr>
            <a:spLocks noChangeArrowheads="1"/>
          </p:cNvSpPr>
          <p:nvPr/>
        </p:nvSpPr>
        <p:spPr bwMode="gray">
          <a:xfrm>
            <a:off x="228600" y="1606550"/>
            <a:ext cx="4132263" cy="433705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769" name="Freeform 9"/>
          <p:cNvSpPr>
            <a:spLocks/>
          </p:cNvSpPr>
          <p:nvPr/>
        </p:nvSpPr>
        <p:spPr bwMode="gray">
          <a:xfrm>
            <a:off x="411163" y="1875460"/>
            <a:ext cx="3746500" cy="2416175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BBF6EE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772" name="Freeform 12"/>
          <p:cNvSpPr>
            <a:spLocks/>
          </p:cNvSpPr>
          <p:nvPr/>
        </p:nvSpPr>
        <p:spPr bwMode="auto">
          <a:xfrm rot="3754153" flipV="1">
            <a:off x="4102894" y="216694"/>
            <a:ext cx="2379662" cy="3587750"/>
          </a:xfrm>
          <a:custGeom>
            <a:avLst/>
            <a:gdLst>
              <a:gd name="T0" fmla="*/ 0 w 3127"/>
              <a:gd name="T1" fmla="*/ 0 h 1976"/>
              <a:gd name="T2" fmla="*/ 677 w 3127"/>
              <a:gd name="T3" fmla="*/ 1070 h 1976"/>
              <a:gd name="T4" fmla="*/ 1801 w 3127"/>
              <a:gd name="T5" fmla="*/ 1755 h 1976"/>
              <a:gd name="T6" fmla="*/ 3127 w 3127"/>
              <a:gd name="T7" fmla="*/ 1976 h 1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7" h="1976">
                <a:moveTo>
                  <a:pt x="0" y="0"/>
                </a:moveTo>
                <a:cubicBezTo>
                  <a:pt x="113" y="178"/>
                  <a:pt x="377" y="777"/>
                  <a:pt x="677" y="1070"/>
                </a:cubicBezTo>
                <a:cubicBezTo>
                  <a:pt x="977" y="1363"/>
                  <a:pt x="1393" y="1604"/>
                  <a:pt x="1801" y="1755"/>
                </a:cubicBezTo>
                <a:cubicBezTo>
                  <a:pt x="2209" y="1906"/>
                  <a:pt x="2851" y="1930"/>
                  <a:pt x="3127" y="1976"/>
                </a:cubicBezTo>
              </a:path>
            </a:pathLst>
          </a:custGeom>
          <a:noFill/>
          <a:ln w="127000" cap="flat" cmpd="sng">
            <a:solidFill>
              <a:srgbClr val="3333FF"/>
            </a:solidFill>
            <a:prstDash val="sysDot"/>
            <a:round/>
            <a:headEnd type="none" w="med" len="med"/>
            <a:tailEnd type="stealth" w="med" len="med"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69773" name="Freeform 13"/>
          <p:cNvSpPr>
            <a:spLocks/>
          </p:cNvSpPr>
          <p:nvPr/>
        </p:nvSpPr>
        <p:spPr bwMode="auto">
          <a:xfrm rot="-1874599">
            <a:off x="2514600" y="4876800"/>
            <a:ext cx="3857625" cy="2317750"/>
          </a:xfrm>
          <a:custGeom>
            <a:avLst/>
            <a:gdLst>
              <a:gd name="T0" fmla="*/ 0 w 3127"/>
              <a:gd name="T1" fmla="*/ 0 h 1976"/>
              <a:gd name="T2" fmla="*/ 677 w 3127"/>
              <a:gd name="T3" fmla="*/ 1070 h 1976"/>
              <a:gd name="T4" fmla="*/ 1801 w 3127"/>
              <a:gd name="T5" fmla="*/ 1755 h 1976"/>
              <a:gd name="T6" fmla="*/ 3127 w 3127"/>
              <a:gd name="T7" fmla="*/ 1976 h 1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7" h="1976">
                <a:moveTo>
                  <a:pt x="0" y="0"/>
                </a:moveTo>
                <a:cubicBezTo>
                  <a:pt x="113" y="178"/>
                  <a:pt x="377" y="777"/>
                  <a:pt x="677" y="1070"/>
                </a:cubicBezTo>
                <a:cubicBezTo>
                  <a:pt x="977" y="1363"/>
                  <a:pt x="1393" y="1604"/>
                  <a:pt x="1801" y="1755"/>
                </a:cubicBezTo>
                <a:cubicBezTo>
                  <a:pt x="2209" y="1906"/>
                  <a:pt x="2851" y="1930"/>
                  <a:pt x="3127" y="1976"/>
                </a:cubicBezTo>
              </a:path>
            </a:pathLst>
          </a:custGeom>
          <a:noFill/>
          <a:ln w="127000" cap="flat" cmpd="sng">
            <a:solidFill>
              <a:srgbClr val="FF0000"/>
            </a:solidFill>
            <a:prstDash val="sysDot"/>
            <a:round/>
            <a:headEnd type="stealth" w="med" len="med"/>
            <a:tailEnd type="stealth" w="med" len="med"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69774" name="Text Box 14"/>
          <p:cNvSpPr txBox="1">
            <a:spLocks noChangeArrowheads="1"/>
          </p:cNvSpPr>
          <p:nvPr/>
        </p:nvSpPr>
        <p:spPr bwMode="gray">
          <a:xfrm>
            <a:off x="5029200" y="3733800"/>
            <a:ext cx="41148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Artikel</a:t>
            </a:r>
            <a:r>
              <a:rPr lang="en-US" sz="22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Ilmiah</a:t>
            </a: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/>
            <a:r>
              <a:rPr lang="en-US" sz="2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Laporan,Skripsi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Tesis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en-US" sz="2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Disertasi</a:t>
            </a: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/>
            <a:r>
              <a:rPr lang="en-US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Buku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Ajar</a:t>
            </a:r>
          </a:p>
          <a:p>
            <a:pPr algn="ctr" eaLnBrk="0" hangingPunct="0"/>
            <a:r>
              <a:rPr lang="en-US" sz="2200" b="1" i="1" dirty="0" err="1" smtClean="0">
                <a:solidFill>
                  <a:srgbClr val="FFFF00"/>
                </a:solidFill>
              </a:rPr>
              <a:t>Publikasi</a:t>
            </a:r>
            <a:r>
              <a:rPr lang="en-US" sz="2200" b="1" i="1" dirty="0" smtClean="0">
                <a:solidFill>
                  <a:srgbClr val="FFFF00"/>
                </a:solidFill>
              </a:rPr>
              <a:t> </a:t>
            </a:r>
            <a:r>
              <a:rPr lang="en-US" sz="2200" b="1" i="1" dirty="0" err="1">
                <a:solidFill>
                  <a:srgbClr val="FFFF00"/>
                </a:solidFill>
              </a:rPr>
              <a:t>Ilmiah</a:t>
            </a:r>
            <a:r>
              <a:rPr lang="en-US" sz="2200" b="1" i="1" dirty="0">
                <a:solidFill>
                  <a:srgbClr val="FFFF00"/>
                </a:solidFill>
              </a:rPr>
              <a:t> di </a:t>
            </a:r>
            <a:r>
              <a:rPr lang="en-US" sz="2200" b="1" i="1" dirty="0" err="1" smtClean="0">
                <a:solidFill>
                  <a:srgbClr val="FFFF00"/>
                </a:solidFill>
              </a:rPr>
              <a:t>Jurnal</a:t>
            </a:r>
            <a:r>
              <a:rPr lang="en-US" sz="2200" b="1" i="1" dirty="0" smtClean="0">
                <a:solidFill>
                  <a:srgbClr val="FFFF00"/>
                </a:solidFill>
              </a:rPr>
              <a:t> </a:t>
            </a:r>
            <a:r>
              <a:rPr lang="en-US" sz="2200" b="1" i="1" dirty="0" err="1" smtClean="0">
                <a:solidFill>
                  <a:srgbClr val="FFFF00"/>
                </a:solidFill>
              </a:rPr>
              <a:t>Nasional</a:t>
            </a:r>
            <a:r>
              <a:rPr lang="en-US" sz="2200" b="1" i="1" dirty="0" smtClean="0">
                <a:solidFill>
                  <a:srgbClr val="FFFF00"/>
                </a:solidFill>
              </a:rPr>
              <a:t>/</a:t>
            </a:r>
            <a:r>
              <a:rPr lang="en-US" sz="2200" b="1" i="1" dirty="0" err="1" smtClean="0">
                <a:solidFill>
                  <a:srgbClr val="FFFF00"/>
                </a:solidFill>
              </a:rPr>
              <a:t>Internasional</a:t>
            </a:r>
            <a:endParaRPr lang="en-US" sz="2200" b="1" i="1" dirty="0">
              <a:solidFill>
                <a:srgbClr val="FFFF00"/>
              </a:solidFill>
            </a:endParaRPr>
          </a:p>
          <a:p>
            <a:pPr algn="ctr" eaLnBrk="0" hangingPunct="0"/>
            <a:r>
              <a:rPr lang="en-US" sz="2200" b="1" dirty="0">
                <a:solidFill>
                  <a:srgbClr val="FFFFFF"/>
                </a:solidFill>
              </a:rPr>
              <a:t>HKI/Paten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269775" name="Text Box 15"/>
          <p:cNvSpPr txBox="1">
            <a:spLocks noChangeArrowheads="1"/>
          </p:cNvSpPr>
          <p:nvPr/>
        </p:nvSpPr>
        <p:spPr bwMode="auto">
          <a:xfrm>
            <a:off x="3657600" y="5867400"/>
            <a:ext cx="304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i="1"/>
          </a:p>
        </p:txBody>
      </p:sp>
      <p:sp>
        <p:nvSpPr>
          <p:cNvPr id="1269776" name="Text Box 16"/>
          <p:cNvSpPr txBox="1">
            <a:spLocks noChangeArrowheads="1"/>
          </p:cNvSpPr>
          <p:nvPr/>
        </p:nvSpPr>
        <p:spPr bwMode="auto">
          <a:xfrm>
            <a:off x="3810000" y="1524000"/>
            <a:ext cx="3048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/>
              <a:t>Metode Ilmiah</a:t>
            </a:r>
          </a:p>
        </p:txBody>
      </p:sp>
      <p:sp>
        <p:nvSpPr>
          <p:cNvPr id="1269777" name="Text Box 17"/>
          <p:cNvSpPr txBox="1">
            <a:spLocks noChangeArrowheads="1"/>
          </p:cNvSpPr>
          <p:nvPr/>
        </p:nvSpPr>
        <p:spPr bwMode="auto">
          <a:xfrm>
            <a:off x="762000" y="4572000"/>
            <a:ext cx="33353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Dosen</a:t>
            </a:r>
            <a:r>
              <a:rPr lang="en-US" sz="2400" b="1" dirty="0" smtClean="0">
                <a:solidFill>
                  <a:schemeClr val="bg1"/>
                </a:solidFill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</a:rPr>
              <a:t>Mahasiswa</a:t>
            </a:r>
            <a:r>
              <a:rPr lang="en-US" sz="24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r>
              <a:rPr lang="en-US" sz="2400" b="1" dirty="0" err="1" smtClean="0">
                <a:solidFill>
                  <a:schemeClr val="bg1"/>
                </a:solidFill>
              </a:rPr>
              <a:t>Peneliti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1269778" name="Text Box 18"/>
          <p:cNvSpPr txBox="1">
            <a:spLocks noChangeArrowheads="1"/>
          </p:cNvSpPr>
          <p:nvPr/>
        </p:nvSpPr>
        <p:spPr bwMode="auto">
          <a:xfrm>
            <a:off x="457200" y="2286000"/>
            <a:ext cx="345351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200" b="1" dirty="0" err="1" smtClean="0">
                <a:solidFill>
                  <a:srgbClr val="060F18"/>
                </a:solidFill>
              </a:rPr>
              <a:t>Pendidikan</a:t>
            </a:r>
            <a:endParaRPr lang="en-US" sz="3200" b="1" dirty="0" smtClean="0">
              <a:solidFill>
                <a:srgbClr val="060F18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3200" b="1" dirty="0" err="1" smtClean="0">
                <a:solidFill>
                  <a:srgbClr val="060F18"/>
                </a:solidFill>
              </a:rPr>
              <a:t>Penelitian</a:t>
            </a:r>
            <a:endParaRPr lang="en-US" sz="3200" b="1" dirty="0" smtClean="0">
              <a:solidFill>
                <a:srgbClr val="060F18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2800" b="1" dirty="0" err="1" smtClean="0">
                <a:solidFill>
                  <a:srgbClr val="060F18"/>
                </a:solidFill>
              </a:rPr>
              <a:t>Pengabdian</a:t>
            </a:r>
            <a:r>
              <a:rPr lang="en-US" sz="2800" b="1" dirty="0" smtClean="0">
                <a:solidFill>
                  <a:srgbClr val="060F18"/>
                </a:solidFill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en-US" sz="2400" b="1" dirty="0" err="1" smtClean="0">
                <a:solidFill>
                  <a:srgbClr val="060F18"/>
                </a:solidFill>
              </a:rPr>
              <a:t>kepada</a:t>
            </a:r>
            <a:r>
              <a:rPr lang="en-US" sz="2400" b="1" dirty="0" smtClean="0">
                <a:solidFill>
                  <a:srgbClr val="060F18"/>
                </a:solidFill>
              </a:rPr>
              <a:t> </a:t>
            </a:r>
            <a:r>
              <a:rPr lang="en-US" sz="2400" b="1" dirty="0" err="1" smtClean="0">
                <a:solidFill>
                  <a:srgbClr val="060F18"/>
                </a:solidFill>
              </a:rPr>
              <a:t>Masyarakat</a:t>
            </a:r>
            <a:endParaRPr lang="en-US" sz="2400" b="1" dirty="0">
              <a:solidFill>
                <a:srgbClr val="060F18"/>
              </a:solidFill>
            </a:endParaRPr>
          </a:p>
        </p:txBody>
      </p:sp>
      <p:sp>
        <p:nvSpPr>
          <p:cNvPr id="1269779" name="Text Box 19"/>
          <p:cNvSpPr txBox="1">
            <a:spLocks noChangeArrowheads="1"/>
          </p:cNvSpPr>
          <p:nvPr/>
        </p:nvSpPr>
        <p:spPr bwMode="auto">
          <a:xfrm>
            <a:off x="2590800" y="5867400"/>
            <a:ext cx="358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i="1"/>
              <a:t>Pengembangan dan </a:t>
            </a:r>
          </a:p>
          <a:p>
            <a:pPr algn="ctr"/>
            <a:r>
              <a:rPr lang="en-US" i="1"/>
              <a:t>Penerapan Ipteks</a:t>
            </a:r>
          </a:p>
        </p:txBody>
      </p:sp>
    </p:spTree>
    <p:extLst>
      <p:ext uri="{BB962C8B-B14F-4D97-AF65-F5344CB8AC3E}">
        <p14:creationId xmlns:p14="http://schemas.microsoft.com/office/powerpoint/2010/main" xmlns="" val="6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269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12697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6977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69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1269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69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6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72" grpId="0" animBg="1"/>
      <p:bldP spid="1269773" grpId="0" animBg="1"/>
      <p:bldP spid="1269774" grpId="0"/>
      <p:bldP spid="1269775" grpId="0"/>
      <p:bldP spid="1269776" grpId="0"/>
      <p:bldP spid="126977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696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7638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9041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618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4212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919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71E9-8CF3-4513-8E75-9E1766342644}" type="slidenum">
              <a:rPr lang="en-US"/>
              <a:pPr/>
              <a:t>46</a:t>
            </a:fld>
            <a:endParaRPr lang="en-US"/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743200" y="2971800"/>
            <a:ext cx="3048000" cy="1015663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COMPLETION OF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RESEARCH/</a:t>
            </a:r>
            <a:r>
              <a:rPr lang="en-US" dirty="0" smtClean="0"/>
              <a:t> </a:t>
            </a:r>
          </a:p>
          <a:p>
            <a:pPr algn="ctr"/>
            <a:r>
              <a:rPr lang="en-US" b="1" dirty="0" smtClean="0"/>
              <a:t>COMMUNITY  SERVICES</a:t>
            </a:r>
            <a:endParaRPr lang="en-US" sz="2400" b="1" dirty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066800" y="1600200"/>
            <a:ext cx="1981200" cy="94138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PREPARATION OF MANUSCRIPT</a:t>
            </a:r>
            <a:r>
              <a:rPr lang="en-US"/>
              <a:t> </a:t>
            </a:r>
            <a:endParaRPr lang="en-US" b="1" i="1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3429000" y="5562600"/>
            <a:ext cx="2514600" cy="392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REVIEW</a:t>
            </a:r>
            <a:r>
              <a:rPr lang="en-US"/>
              <a:t> </a:t>
            </a:r>
            <a:endParaRPr lang="en-US" b="1" i="1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5715000" y="2438400"/>
            <a:ext cx="2819400" cy="422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Calibri" pitchFamily="34" charset="0"/>
                <a:ea typeface="ＭＳ Ｐゴシック" pitchFamily="34" charset="-128"/>
              </a:rPr>
              <a:t>ACCEPTANCE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1143000" y="4343400"/>
            <a:ext cx="2743200" cy="9429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SUBMISSION OF MANUSCRIPT</a:t>
            </a:r>
          </a:p>
        </p:txBody>
      </p:sp>
      <p:cxnSp>
        <p:nvCxnSpPr>
          <p:cNvPr id="9" name="Shape 8"/>
          <p:cNvCxnSpPr>
            <a:cxnSpLocks noChangeShapeType="1"/>
            <a:stCxn id="11267" idx="0"/>
            <a:endCxn id="11268" idx="3"/>
          </p:cNvCxnSpPr>
          <p:nvPr/>
        </p:nvCxnSpPr>
        <p:spPr bwMode="auto">
          <a:xfrm rot="16200000" flipV="1">
            <a:off x="3207147" y="1911747"/>
            <a:ext cx="900906" cy="121920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" name="Shape 12"/>
          <p:cNvCxnSpPr>
            <a:cxnSpLocks noChangeShapeType="1"/>
          </p:cNvCxnSpPr>
          <p:nvPr/>
        </p:nvCxnSpPr>
        <p:spPr bwMode="auto">
          <a:xfrm rot="5400000">
            <a:off x="1133475" y="2981325"/>
            <a:ext cx="1676400" cy="89535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28600" y="6324600"/>
            <a:ext cx="2514600" cy="3921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REJECTION </a:t>
            </a:r>
            <a:endParaRPr lang="en-US" b="1" i="1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019800" y="6100763"/>
            <a:ext cx="2514600" cy="392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REVISION </a:t>
            </a:r>
            <a:endParaRPr lang="en-US" b="1" i="1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324600" y="4729163"/>
            <a:ext cx="2514600" cy="3921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RESUBMISSION </a:t>
            </a:r>
            <a:endParaRPr lang="en-US" b="1" i="1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0" y="3505200"/>
            <a:ext cx="2514600" cy="392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REREVIEW</a:t>
            </a:r>
            <a:endParaRPr lang="en-US" b="1" i="1">
              <a:solidFill>
                <a:srgbClr val="0070C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38800" y="1371600"/>
            <a:ext cx="2819400" cy="422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Calibri" pitchFamily="34" charset="0"/>
                <a:ea typeface="ＭＳ Ｐゴシック" pitchFamily="34" charset="-128"/>
              </a:rPr>
              <a:t>PUBLICATION</a:t>
            </a:r>
          </a:p>
        </p:txBody>
      </p:sp>
      <p:cxnSp>
        <p:nvCxnSpPr>
          <p:cNvPr id="7" name="Shape 12"/>
          <p:cNvCxnSpPr>
            <a:cxnSpLocks noChangeShapeType="1"/>
          </p:cNvCxnSpPr>
          <p:nvPr/>
        </p:nvCxnSpPr>
        <p:spPr bwMode="auto">
          <a:xfrm rot="16200000" flipH="1">
            <a:off x="2735262" y="5078413"/>
            <a:ext cx="460375" cy="901700"/>
          </a:xfrm>
          <a:prstGeom prst="curvedConnector2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8" name="Shape 8"/>
          <p:cNvCxnSpPr>
            <a:cxnSpLocks noChangeShapeType="1"/>
            <a:endCxn id="2" idx="3"/>
          </p:cNvCxnSpPr>
          <p:nvPr/>
        </p:nvCxnSpPr>
        <p:spPr bwMode="auto">
          <a:xfrm rot="10800000" flipV="1">
            <a:off x="2743200" y="5943599"/>
            <a:ext cx="1600200" cy="577057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" name="Shape 8"/>
          <p:cNvCxnSpPr>
            <a:cxnSpLocks noChangeShapeType="1"/>
          </p:cNvCxnSpPr>
          <p:nvPr/>
        </p:nvCxnSpPr>
        <p:spPr bwMode="auto">
          <a:xfrm rot="16200000" flipH="1">
            <a:off x="5122069" y="5531644"/>
            <a:ext cx="309562" cy="118110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" name="Shape 8"/>
          <p:cNvCxnSpPr>
            <a:cxnSpLocks noChangeShapeType="1"/>
          </p:cNvCxnSpPr>
          <p:nvPr/>
        </p:nvCxnSpPr>
        <p:spPr bwMode="auto">
          <a:xfrm rot="16200000">
            <a:off x="6912768" y="5533232"/>
            <a:ext cx="919163" cy="190500"/>
          </a:xfrm>
          <a:prstGeom prst="curvedConnector3">
            <a:avLst>
              <a:gd name="adj1" fmla="val 49912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" name="Shape 8"/>
          <p:cNvCxnSpPr>
            <a:cxnSpLocks noChangeShapeType="1"/>
            <a:stCxn id="4" idx="0"/>
            <a:endCxn id="5" idx="2"/>
          </p:cNvCxnSpPr>
          <p:nvPr/>
        </p:nvCxnSpPr>
        <p:spPr bwMode="auto">
          <a:xfrm rot="16200000" flipV="1">
            <a:off x="7051675" y="4198938"/>
            <a:ext cx="831850" cy="22860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" name="Shape 8"/>
          <p:cNvCxnSpPr>
            <a:cxnSpLocks noChangeShapeType="1"/>
          </p:cNvCxnSpPr>
          <p:nvPr/>
        </p:nvCxnSpPr>
        <p:spPr bwMode="auto">
          <a:xfrm rot="5400000" flipH="1">
            <a:off x="7293768" y="3145632"/>
            <a:ext cx="538163" cy="38100"/>
          </a:xfrm>
          <a:prstGeom prst="curvedConnector3">
            <a:avLst>
              <a:gd name="adj1" fmla="val 49852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" name="Shape 8"/>
          <p:cNvCxnSpPr>
            <a:cxnSpLocks noChangeShapeType="1"/>
          </p:cNvCxnSpPr>
          <p:nvPr/>
        </p:nvCxnSpPr>
        <p:spPr bwMode="auto">
          <a:xfrm rot="5400000" flipH="1">
            <a:off x="7293768" y="2078832"/>
            <a:ext cx="538163" cy="38100"/>
          </a:xfrm>
          <a:prstGeom prst="curvedConnector3">
            <a:avLst>
              <a:gd name="adj1" fmla="val 49852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" name="Shape 8"/>
          <p:cNvCxnSpPr>
            <a:cxnSpLocks noChangeShapeType="1"/>
          </p:cNvCxnSpPr>
          <p:nvPr/>
        </p:nvCxnSpPr>
        <p:spPr bwMode="auto">
          <a:xfrm rot="5400000" flipH="1" flipV="1">
            <a:off x="-1085850" y="4057650"/>
            <a:ext cx="3733800" cy="80010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6" name="Rectangle 25"/>
          <p:cNvSpPr/>
          <p:nvPr/>
        </p:nvSpPr>
        <p:spPr>
          <a:xfrm>
            <a:off x="408766" y="0"/>
            <a:ext cx="69717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Process of Publication</a:t>
            </a:r>
            <a:endParaRPr lang="en-US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1" grpId="0" animBg="1"/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 bwMode="white">
          <a:xfrm>
            <a:off x="381000" y="838200"/>
            <a:ext cx="5943600" cy="254000"/>
          </a:xfrm>
          <a:noFill/>
        </p:spPr>
        <p:txBody>
          <a:bodyPr/>
          <a:lstStyle/>
          <a:p>
            <a:pPr algn="l"/>
            <a:fld id="{6414DDFB-CA72-452F-B805-C2397D52DC9C}" type="slidenum">
              <a:rPr lang="zh-CN" altLang="en-GB" sz="1000" b="1" smtClean="0">
                <a:solidFill>
                  <a:schemeClr val="bg1"/>
                </a:solidFill>
                <a:latin typeface="verdana" pitchFamily="34" charset="0"/>
                <a:ea typeface="宋体" pitchFamily="2" charset="-122"/>
              </a:rPr>
              <a:pPr algn="l"/>
              <a:t>47</a:t>
            </a:fld>
            <a:endParaRPr lang="en-GB" altLang="zh-CN" sz="1000" b="1" smtClean="0">
              <a:solidFill>
                <a:schemeClr val="bg1"/>
              </a:solidFill>
              <a:latin typeface="verdana" pitchFamily="34" charset="0"/>
              <a:ea typeface="宋体" pitchFamily="2" charset="-122"/>
            </a:endParaRPr>
          </a:p>
        </p:txBody>
      </p:sp>
      <p:graphicFrame>
        <p:nvGraphicFramePr>
          <p:cNvPr id="2050" name="Object 25"/>
          <p:cNvGraphicFramePr>
            <a:graphicFrameLocks noGrp="1" noChangeAspect="1"/>
          </p:cNvGraphicFramePr>
          <p:nvPr>
            <p:ph idx="1"/>
          </p:nvPr>
        </p:nvGraphicFramePr>
        <p:xfrm>
          <a:off x="1706563" y="990600"/>
          <a:ext cx="6624637" cy="5895975"/>
        </p:xfrm>
        <a:graphic>
          <a:graphicData uri="http://schemas.openxmlformats.org/presentationml/2006/ole">
            <p:oleObj spid="_x0000_s95261" name="Visio" r:id="rId4" imgW="7114946" imgH="6331915" progId="">
              <p:embed/>
            </p:oleObj>
          </a:graphicData>
        </a:graphic>
      </p:graphicFrame>
      <p:sp>
        <p:nvSpPr>
          <p:cNvPr id="2052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036050" cy="685800"/>
          </a:xfrm>
        </p:spPr>
        <p:txBody>
          <a:bodyPr/>
          <a:lstStyle/>
          <a:p>
            <a:pPr algn="ctr" eaLnBrk="1" hangingPunct="1"/>
            <a:r>
              <a:rPr lang="en-US" altLang="zh-CN" dirty="0" smtClean="0">
                <a:ea typeface="宋体" pitchFamily="2" charset="-122"/>
              </a:rPr>
              <a:t>Roles of Author, Editor and Reviewers</a:t>
            </a:r>
          </a:p>
        </p:txBody>
      </p:sp>
      <p:sp>
        <p:nvSpPr>
          <p:cNvPr id="2053" name="Rectangle 23"/>
          <p:cNvSpPr>
            <a:spLocks noChangeArrowheads="1"/>
          </p:cNvSpPr>
          <p:nvPr/>
        </p:nvSpPr>
        <p:spPr bwMode="auto">
          <a:xfrm>
            <a:off x="34925" y="6232525"/>
            <a:ext cx="5033963" cy="338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3333CC"/>
                </a:solidFill>
                <a:latin typeface="Arial Narrow" pitchFamily="34" charset="0"/>
                <a:ea typeface="宋体" pitchFamily="2" charset="-122"/>
              </a:rPr>
              <a:t>. </a:t>
            </a:r>
            <a:r>
              <a:rPr lang="en-US" altLang="zh-CN" sz="1600">
                <a:solidFill>
                  <a:srgbClr val="3333CC"/>
                </a:solidFill>
                <a:latin typeface="Arial Narrow" pitchFamily="34" charset="0"/>
                <a:ea typeface="宋体" pitchFamily="2" charset="-122"/>
                <a:hlinkClick r:id="rId5"/>
              </a:rPr>
              <a:t>http://www.pri.univie.ac.at/~derntl/papers/meth-se.pdf</a:t>
            </a:r>
            <a:r>
              <a:rPr lang="en-US" altLang="zh-CN" sz="1600">
                <a:solidFill>
                  <a:srgbClr val="3333CC"/>
                </a:solidFill>
                <a:latin typeface="Arial Narrow" pitchFamily="34" charset="0"/>
                <a:ea typeface="宋体" pitchFamily="2" charset="-122"/>
              </a:rPr>
              <a:t> </a:t>
            </a:r>
            <a:endParaRPr lang="zh-CN" altLang="en-US" sz="1600">
              <a:solidFill>
                <a:srgbClr val="3333CC"/>
              </a:solidFill>
              <a:latin typeface="Arial Narrow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2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 bwMode="white">
          <a:xfrm>
            <a:off x="381000" y="838200"/>
            <a:ext cx="5943600" cy="254000"/>
          </a:xfrm>
          <a:noFill/>
        </p:spPr>
        <p:txBody>
          <a:bodyPr/>
          <a:lstStyle/>
          <a:p>
            <a:pPr algn="l"/>
            <a:fld id="{B81CA3F2-8405-47B8-8A9E-446E6CADFF3C}" type="slidenum">
              <a:rPr lang="zh-CN" altLang="en-GB" sz="1000" b="1" smtClean="0">
                <a:solidFill>
                  <a:schemeClr val="bg1"/>
                </a:solidFill>
                <a:latin typeface="verdana" pitchFamily="34" charset="0"/>
                <a:ea typeface="宋体" pitchFamily="2" charset="-122"/>
              </a:rPr>
              <a:pPr algn="l"/>
              <a:t>48</a:t>
            </a:fld>
            <a:endParaRPr lang="en-GB" altLang="zh-CN" sz="1000" b="1" smtClean="0">
              <a:solidFill>
                <a:schemeClr val="bg1"/>
              </a:solidFill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 of the editor-in-chief	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Public figure of the journal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Active member of the research community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Decides on: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 acceptance of each paper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 board members (together with the publisher)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journal policy (together with board and publisher): aims &amp; scope, article types, reader- and authorship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50844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 bwMode="white">
          <a:xfrm>
            <a:off x="381000" y="838200"/>
            <a:ext cx="5943600" cy="254000"/>
          </a:xfrm>
          <a:noFill/>
        </p:spPr>
        <p:txBody>
          <a:bodyPr/>
          <a:lstStyle/>
          <a:p>
            <a:pPr algn="l"/>
            <a:fld id="{D04146D1-6774-48B2-A156-AA1719F2A80A}" type="slidenum">
              <a:rPr lang="zh-CN" altLang="en-GB" sz="1000" b="1" smtClean="0">
                <a:solidFill>
                  <a:schemeClr val="bg1"/>
                </a:solidFill>
                <a:latin typeface="verdana" pitchFamily="34" charset="0"/>
                <a:ea typeface="宋体" pitchFamily="2" charset="-122"/>
              </a:rPr>
              <a:pPr algn="l"/>
              <a:t>49</a:t>
            </a:fld>
            <a:endParaRPr lang="en-GB" altLang="zh-CN" sz="1000" b="1" smtClean="0">
              <a:solidFill>
                <a:schemeClr val="bg1"/>
              </a:solidFill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Editorial board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Has large network and experience within a research field </a:t>
            </a:r>
            <a:r>
              <a:rPr lang="en-US" sz="3200" dirty="0" smtClean="0">
                <a:solidFill>
                  <a:schemeClr val="tx1"/>
                </a:solidFill>
                <a:sym typeface="Wingdings" pitchFamily="2" charset="2"/>
              </a:rPr>
              <a:t> give advice</a:t>
            </a:r>
            <a:r>
              <a:rPr lang="en-US" sz="3200" dirty="0" smtClean="0">
                <a:solidFill>
                  <a:schemeClr val="tx1"/>
                </a:solidFill>
              </a:rPr>
              <a:t> the chief editor on specific areas</a:t>
            </a:r>
          </a:p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 Sometimes review papers</a:t>
            </a:r>
          </a:p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 Increases high-quality content</a:t>
            </a:r>
          </a:p>
        </p:txBody>
      </p:sp>
    </p:spTree>
    <p:extLst>
      <p:ext uri="{BB962C8B-B14F-4D97-AF65-F5344CB8AC3E}">
        <p14:creationId xmlns:p14="http://schemas.microsoft.com/office/powerpoint/2010/main" xmlns="" val="2446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1905000" y="228600"/>
            <a:ext cx="5124801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3200" b="1" dirty="0" err="1">
                <a:solidFill>
                  <a:srgbClr val="FFFF00"/>
                </a:solidFill>
                <a:latin typeface="Tahoma" pitchFamily="34" charset="0"/>
              </a:rPr>
              <a:t>Tahap</a:t>
            </a:r>
            <a:r>
              <a:rPr lang="en-US" sz="3200" b="1" dirty="0">
                <a:solidFill>
                  <a:srgbClr val="FFFF00"/>
                </a:solidFill>
                <a:latin typeface="Tahoma" pitchFamily="34" charset="0"/>
              </a:rPr>
              <a:t> Proses </a:t>
            </a:r>
            <a:r>
              <a:rPr lang="en-US" sz="3200" b="1" dirty="0" err="1">
                <a:solidFill>
                  <a:srgbClr val="FFFF00"/>
                </a:solidFill>
                <a:latin typeface="Tahoma" pitchFamily="34" charset="0"/>
              </a:rPr>
              <a:t>Penelitian</a:t>
            </a:r>
            <a:endParaRPr lang="en-US" sz="24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grpSp>
        <p:nvGrpSpPr>
          <p:cNvPr id="241667" name="Group 3"/>
          <p:cNvGrpSpPr>
            <a:grpSpLocks/>
          </p:cNvGrpSpPr>
          <p:nvPr/>
        </p:nvGrpSpPr>
        <p:grpSpPr bwMode="auto">
          <a:xfrm>
            <a:off x="3352800" y="1219200"/>
            <a:ext cx="2120900" cy="596900"/>
            <a:chOff x="336" y="1060"/>
            <a:chExt cx="1336" cy="376"/>
          </a:xfrm>
        </p:grpSpPr>
        <p:sp>
          <p:nvSpPr>
            <p:cNvPr id="241668" name="Rectangle 4"/>
            <p:cNvSpPr>
              <a:spLocks noChangeArrowheads="1"/>
            </p:cNvSpPr>
            <p:nvPr/>
          </p:nvSpPr>
          <p:spPr bwMode="auto">
            <a:xfrm>
              <a:off x="336" y="1060"/>
              <a:ext cx="1336" cy="376"/>
            </a:xfrm>
            <a:prstGeom prst="rect">
              <a:avLst/>
            </a:prstGeom>
            <a:solidFill>
              <a:srgbClr val="800080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69" name="Rectangle 5"/>
            <p:cNvSpPr>
              <a:spLocks noChangeArrowheads="1"/>
            </p:cNvSpPr>
            <p:nvPr/>
          </p:nvSpPr>
          <p:spPr bwMode="auto">
            <a:xfrm>
              <a:off x="402" y="1093"/>
              <a:ext cx="1212" cy="310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/>
              <a:r>
                <a:rPr lang="en-US" sz="2000" b="1" dirty="0" err="1">
                  <a:solidFill>
                    <a:srgbClr val="FFFF00"/>
                  </a:solidFill>
                </a:rPr>
                <a:t>Permasalahan</a:t>
              </a:r>
              <a:endParaRPr lang="en-US" sz="20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41670" name="Line 6"/>
          <p:cNvSpPr>
            <a:spLocks noChangeShapeType="1"/>
          </p:cNvSpPr>
          <p:nvPr/>
        </p:nvSpPr>
        <p:spPr bwMode="auto">
          <a:xfrm flipH="1">
            <a:off x="1828800" y="1816100"/>
            <a:ext cx="1371600" cy="4572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1671" name="Group 7"/>
          <p:cNvGrpSpPr>
            <a:grpSpLocks/>
          </p:cNvGrpSpPr>
          <p:nvPr/>
        </p:nvGrpSpPr>
        <p:grpSpPr bwMode="auto">
          <a:xfrm>
            <a:off x="609600" y="2349500"/>
            <a:ext cx="2044700" cy="603250"/>
            <a:chOff x="336" y="1876"/>
            <a:chExt cx="1288" cy="380"/>
          </a:xfrm>
        </p:grpSpPr>
        <p:sp>
          <p:nvSpPr>
            <p:cNvPr id="241672" name="Rectangle 8"/>
            <p:cNvSpPr>
              <a:spLocks noChangeArrowheads="1"/>
            </p:cNvSpPr>
            <p:nvPr/>
          </p:nvSpPr>
          <p:spPr bwMode="auto">
            <a:xfrm>
              <a:off x="336" y="1876"/>
              <a:ext cx="1288" cy="376"/>
            </a:xfrm>
            <a:prstGeom prst="rect">
              <a:avLst/>
            </a:prstGeom>
            <a:solidFill>
              <a:srgbClr val="FF0066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73" name="Rectangle 9"/>
            <p:cNvSpPr>
              <a:spLocks noChangeArrowheads="1"/>
            </p:cNvSpPr>
            <p:nvPr/>
          </p:nvSpPr>
          <p:spPr bwMode="auto">
            <a:xfrm>
              <a:off x="384" y="1909"/>
              <a:ext cx="1164" cy="347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/>
              <a:r>
                <a:rPr lang="en-US" sz="2200" b="1"/>
                <a:t>Studi Pustaka</a:t>
              </a:r>
            </a:p>
          </p:txBody>
        </p:sp>
      </p:grpSp>
      <p:sp>
        <p:nvSpPr>
          <p:cNvPr id="241674" name="Line 10"/>
          <p:cNvSpPr>
            <a:spLocks noChangeShapeType="1"/>
          </p:cNvSpPr>
          <p:nvPr/>
        </p:nvSpPr>
        <p:spPr bwMode="auto">
          <a:xfrm flipH="1">
            <a:off x="1522413" y="2959100"/>
            <a:ext cx="77787" cy="6096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1675" name="Group 11"/>
          <p:cNvGrpSpPr>
            <a:grpSpLocks/>
          </p:cNvGrpSpPr>
          <p:nvPr/>
        </p:nvGrpSpPr>
        <p:grpSpPr bwMode="auto">
          <a:xfrm>
            <a:off x="4705137" y="5118100"/>
            <a:ext cx="2590800" cy="609600"/>
            <a:chOff x="2352" y="3840"/>
            <a:chExt cx="1392" cy="384"/>
          </a:xfrm>
        </p:grpSpPr>
        <p:sp>
          <p:nvSpPr>
            <p:cNvPr id="241676" name="Rectangle 12"/>
            <p:cNvSpPr>
              <a:spLocks noChangeArrowheads="1"/>
            </p:cNvSpPr>
            <p:nvPr/>
          </p:nvSpPr>
          <p:spPr bwMode="auto">
            <a:xfrm>
              <a:off x="2352" y="3848"/>
              <a:ext cx="1392" cy="376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77" name="Rectangle 13"/>
            <p:cNvSpPr>
              <a:spLocks noChangeArrowheads="1"/>
            </p:cNvSpPr>
            <p:nvPr/>
          </p:nvSpPr>
          <p:spPr bwMode="auto">
            <a:xfrm>
              <a:off x="2448" y="3840"/>
              <a:ext cx="1200" cy="310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/>
              <a:r>
                <a:rPr lang="en-US" b="1">
                  <a:solidFill>
                    <a:schemeClr val="bg1"/>
                  </a:solidFill>
                </a:rPr>
                <a:t>Pengumpulan data</a:t>
              </a:r>
            </a:p>
          </p:txBody>
        </p:sp>
      </p:grpSp>
      <p:sp>
        <p:nvSpPr>
          <p:cNvPr id="241678" name="Line 14"/>
          <p:cNvSpPr>
            <a:spLocks noChangeShapeType="1"/>
          </p:cNvSpPr>
          <p:nvPr/>
        </p:nvSpPr>
        <p:spPr bwMode="auto">
          <a:xfrm flipV="1">
            <a:off x="6859588" y="4495800"/>
            <a:ext cx="836612" cy="60801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9" name="Rectangle 15"/>
          <p:cNvSpPr>
            <a:spLocks noChangeArrowheads="1"/>
          </p:cNvSpPr>
          <p:nvPr/>
        </p:nvSpPr>
        <p:spPr bwMode="auto">
          <a:xfrm>
            <a:off x="6718300" y="3568700"/>
            <a:ext cx="2349500" cy="749300"/>
          </a:xfrm>
          <a:prstGeom prst="rect">
            <a:avLst/>
          </a:prstGeom>
          <a:solidFill>
            <a:srgbClr val="6699FF"/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80" name="Rectangle 16"/>
          <p:cNvSpPr>
            <a:spLocks noChangeArrowheads="1"/>
          </p:cNvSpPr>
          <p:nvPr/>
        </p:nvSpPr>
        <p:spPr bwMode="auto">
          <a:xfrm>
            <a:off x="6705600" y="3695890"/>
            <a:ext cx="1847850" cy="4921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/>
            <a:r>
              <a:rPr lang="en-US" sz="2800" b="1" dirty="0" err="1">
                <a:solidFill>
                  <a:schemeClr val="bg1"/>
                </a:solidFill>
              </a:rPr>
              <a:t>Analisis</a:t>
            </a:r>
            <a:r>
              <a:rPr lang="en-US" sz="2800" b="1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241681" name="Line 17"/>
          <p:cNvSpPr>
            <a:spLocks noChangeShapeType="1"/>
          </p:cNvSpPr>
          <p:nvPr/>
        </p:nvSpPr>
        <p:spPr bwMode="auto">
          <a:xfrm flipV="1">
            <a:off x="7620000" y="2819400"/>
            <a:ext cx="0" cy="685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82" name="Rectangle 18"/>
          <p:cNvSpPr>
            <a:spLocks noChangeArrowheads="1"/>
          </p:cNvSpPr>
          <p:nvPr/>
        </p:nvSpPr>
        <p:spPr bwMode="auto">
          <a:xfrm>
            <a:off x="6642100" y="2273300"/>
            <a:ext cx="2044700" cy="596900"/>
          </a:xfrm>
          <a:prstGeom prst="rect">
            <a:avLst/>
          </a:prstGeom>
          <a:solidFill>
            <a:srgbClr val="FFFF66"/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83" name="Rectangle 19"/>
          <p:cNvSpPr>
            <a:spLocks noChangeArrowheads="1"/>
          </p:cNvSpPr>
          <p:nvPr/>
        </p:nvSpPr>
        <p:spPr bwMode="auto">
          <a:xfrm>
            <a:off x="6779715" y="2273300"/>
            <a:ext cx="1847850" cy="4921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/>
            <a:r>
              <a:rPr lang="en-US" b="1" dirty="0" err="1"/>
              <a:t>Laporan</a:t>
            </a:r>
            <a:endParaRPr lang="en-US" b="1" dirty="0"/>
          </a:p>
        </p:txBody>
      </p:sp>
      <p:sp>
        <p:nvSpPr>
          <p:cNvPr id="241684" name="Rectangle 20"/>
          <p:cNvSpPr>
            <a:spLocks noChangeArrowheads="1"/>
          </p:cNvSpPr>
          <p:nvPr/>
        </p:nvSpPr>
        <p:spPr bwMode="auto">
          <a:xfrm>
            <a:off x="609600" y="3627438"/>
            <a:ext cx="1847850" cy="550862"/>
          </a:xfrm>
          <a:prstGeom prst="rect">
            <a:avLst/>
          </a:prstGeom>
          <a:solidFill>
            <a:srgbClr val="FF9900"/>
          </a:solidFill>
          <a:ln w="222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/>
            <a:r>
              <a:rPr lang="en-US" sz="2200" b="1"/>
              <a:t>Hipotesis</a:t>
            </a:r>
          </a:p>
        </p:txBody>
      </p:sp>
      <p:sp>
        <p:nvSpPr>
          <p:cNvPr id="241685" name="Line 21"/>
          <p:cNvSpPr>
            <a:spLocks noChangeShapeType="1"/>
          </p:cNvSpPr>
          <p:nvPr/>
        </p:nvSpPr>
        <p:spPr bwMode="auto">
          <a:xfrm>
            <a:off x="1600200" y="4103688"/>
            <a:ext cx="304800" cy="92551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1686" name="Group 22"/>
          <p:cNvGrpSpPr>
            <a:grpSpLocks/>
          </p:cNvGrpSpPr>
          <p:nvPr/>
        </p:nvGrpSpPr>
        <p:grpSpPr bwMode="auto">
          <a:xfrm>
            <a:off x="2895600" y="2349500"/>
            <a:ext cx="3594100" cy="2514600"/>
            <a:chOff x="1584" y="1872"/>
            <a:chExt cx="2064" cy="1392"/>
          </a:xfrm>
        </p:grpSpPr>
        <p:sp>
          <p:nvSpPr>
            <p:cNvPr id="241687" name="Rectangle 23"/>
            <p:cNvSpPr>
              <a:spLocks noChangeArrowheads="1"/>
            </p:cNvSpPr>
            <p:nvPr/>
          </p:nvSpPr>
          <p:spPr bwMode="auto">
            <a:xfrm>
              <a:off x="1584" y="1872"/>
              <a:ext cx="2064" cy="1392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688" name="Oval 24"/>
            <p:cNvSpPr>
              <a:spLocks noChangeArrowheads="1"/>
            </p:cNvSpPr>
            <p:nvPr/>
          </p:nvSpPr>
          <p:spPr bwMode="auto">
            <a:xfrm>
              <a:off x="1632" y="1872"/>
              <a:ext cx="1968" cy="1392"/>
            </a:xfrm>
            <a:prstGeom prst="ellipse">
              <a:avLst/>
            </a:prstGeom>
            <a:solidFill>
              <a:srgbClr val="33CC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800" dirty="0">
                  <a:latin typeface="Berlin Sans FB Demi" pitchFamily="34" charset="0"/>
                </a:rPr>
                <a:t>PENELITIAN</a:t>
              </a:r>
            </a:p>
            <a:p>
              <a:pPr algn="ctr"/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Dasar</a:t>
              </a:r>
              <a:r>
                <a:rPr lang="en-US" sz="2000" dirty="0" smtClean="0">
                  <a:solidFill>
                    <a:srgbClr val="07041A"/>
                  </a:solidFill>
                  <a:latin typeface="Berlin Sans FB Demi" pitchFamily="34" charset="0"/>
                </a:rPr>
                <a:t>/</a:t>
              </a:r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Terapan</a:t>
              </a:r>
              <a:endParaRPr lang="en-US" sz="2000" dirty="0" smtClean="0">
                <a:solidFill>
                  <a:srgbClr val="07041A"/>
                </a:solidFill>
                <a:latin typeface="Berlin Sans FB Demi" pitchFamily="34" charset="0"/>
              </a:endParaRPr>
            </a:p>
            <a:p>
              <a:pPr algn="ctr"/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Deskriptif</a:t>
              </a:r>
              <a:r>
                <a:rPr lang="en-US" sz="2000" dirty="0" smtClean="0">
                  <a:solidFill>
                    <a:srgbClr val="07041A"/>
                  </a:solidFill>
                  <a:latin typeface="Berlin Sans FB Demi" pitchFamily="34" charset="0"/>
                </a:rPr>
                <a:t>/</a:t>
              </a:r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kuantitatif</a:t>
              </a:r>
              <a:endParaRPr lang="en-US" sz="2000" dirty="0" smtClean="0">
                <a:solidFill>
                  <a:srgbClr val="07041A"/>
                </a:solidFill>
                <a:latin typeface="Berlin Sans FB Demi" pitchFamily="34" charset="0"/>
              </a:endParaRPr>
            </a:p>
            <a:p>
              <a:pPr algn="ctr"/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Laboratorium</a:t>
              </a:r>
              <a:r>
                <a:rPr lang="en-US" sz="2000" dirty="0" smtClean="0">
                  <a:solidFill>
                    <a:srgbClr val="07041A"/>
                  </a:solidFill>
                  <a:latin typeface="Berlin Sans FB Demi" pitchFamily="34" charset="0"/>
                </a:rPr>
                <a:t>/</a:t>
              </a:r>
              <a:r>
                <a:rPr lang="en-US" sz="2000" dirty="0" err="1" smtClean="0">
                  <a:solidFill>
                    <a:srgbClr val="07041A"/>
                  </a:solidFill>
                  <a:latin typeface="Berlin Sans FB Demi" pitchFamily="34" charset="0"/>
                </a:rPr>
                <a:t>Lapangan</a:t>
              </a:r>
              <a:endParaRPr lang="en-US" sz="2000" dirty="0" smtClean="0">
                <a:solidFill>
                  <a:srgbClr val="07041A"/>
                </a:solidFill>
                <a:latin typeface="Berlin Sans FB Demi" pitchFamily="34" charset="0"/>
              </a:endParaRPr>
            </a:p>
            <a:p>
              <a:pPr algn="ctr"/>
              <a:r>
                <a:rPr lang="en-US" sz="2000" i="1" dirty="0" err="1" smtClean="0">
                  <a:solidFill>
                    <a:srgbClr val="FF0000"/>
                  </a:solidFill>
                  <a:latin typeface="Berlin Sans FB Demi" pitchFamily="34" charset="0"/>
                </a:rPr>
                <a:t>Skripsi</a:t>
              </a:r>
              <a:r>
                <a:rPr lang="en-US" sz="2000" i="1" dirty="0" smtClean="0">
                  <a:solidFill>
                    <a:srgbClr val="FF0000"/>
                  </a:solidFill>
                  <a:latin typeface="Berlin Sans FB Demi" pitchFamily="34" charset="0"/>
                </a:rPr>
                <a:t>/</a:t>
              </a:r>
              <a:r>
                <a:rPr lang="en-US" sz="2000" i="1" dirty="0" err="1" smtClean="0">
                  <a:solidFill>
                    <a:srgbClr val="FF0000"/>
                  </a:solidFill>
                  <a:latin typeface="Berlin Sans FB Demi" pitchFamily="34" charset="0"/>
                </a:rPr>
                <a:t>Tesis</a:t>
              </a:r>
              <a:r>
                <a:rPr lang="en-US" sz="2000" i="1" dirty="0" smtClean="0">
                  <a:solidFill>
                    <a:srgbClr val="FF0000"/>
                  </a:solidFill>
                  <a:latin typeface="Berlin Sans FB Demi" pitchFamily="34" charset="0"/>
                </a:rPr>
                <a:t>/</a:t>
              </a:r>
              <a:r>
                <a:rPr lang="en-US" sz="2000" i="1" dirty="0" err="1" smtClean="0">
                  <a:solidFill>
                    <a:srgbClr val="FF0000"/>
                  </a:solidFill>
                  <a:latin typeface="Berlin Sans FB Demi" pitchFamily="34" charset="0"/>
                </a:rPr>
                <a:t>Disertasi</a:t>
              </a:r>
              <a:endParaRPr lang="en-US" sz="2000" i="1" dirty="0">
                <a:solidFill>
                  <a:srgbClr val="FF0000"/>
                </a:solidFill>
                <a:latin typeface="Berlin Sans FB Demi" pitchFamily="34" charset="0"/>
              </a:endParaRPr>
            </a:p>
          </p:txBody>
        </p:sp>
      </p:grpSp>
      <p:sp>
        <p:nvSpPr>
          <p:cNvPr id="241689" name="Line 25"/>
          <p:cNvSpPr>
            <a:spLocks noChangeShapeType="1"/>
          </p:cNvSpPr>
          <p:nvPr/>
        </p:nvSpPr>
        <p:spPr bwMode="auto">
          <a:xfrm flipV="1">
            <a:off x="4038600" y="5410200"/>
            <a:ext cx="533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90" name="AutoShape 26"/>
          <p:cNvSpPr>
            <a:spLocks noChangeArrowheads="1"/>
          </p:cNvSpPr>
          <p:nvPr/>
        </p:nvSpPr>
        <p:spPr bwMode="auto">
          <a:xfrm>
            <a:off x="1447800" y="5029200"/>
            <a:ext cx="2362200" cy="762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600">
                <a:solidFill>
                  <a:schemeClr val="bg1"/>
                </a:solidFill>
                <a:latin typeface="Berlin Sans FB Demi" pitchFamily="34" charset="0"/>
              </a:rPr>
              <a:t>Rancangan </a:t>
            </a:r>
          </a:p>
          <a:p>
            <a:r>
              <a:rPr lang="en-US" sz="2600">
                <a:solidFill>
                  <a:schemeClr val="bg1"/>
                </a:solidFill>
                <a:latin typeface="Berlin Sans FB Demi" pitchFamily="34" charset="0"/>
              </a:rPr>
              <a:t>Penelitian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0CC1D-FE0C-4B49-A127-9E84E9ED623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52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 bwMode="white">
          <a:xfrm>
            <a:off x="381000" y="838200"/>
            <a:ext cx="5943600" cy="254000"/>
          </a:xfrm>
          <a:noFill/>
        </p:spPr>
        <p:txBody>
          <a:bodyPr/>
          <a:lstStyle/>
          <a:p>
            <a:pPr algn="l"/>
            <a:fld id="{99EAB160-E8FB-4350-945E-4DEBD688D628}" type="slidenum">
              <a:rPr lang="zh-CN" altLang="en-GB" sz="1000" b="1" smtClean="0">
                <a:solidFill>
                  <a:schemeClr val="bg1"/>
                </a:solidFill>
                <a:latin typeface="verdana" pitchFamily="34" charset="0"/>
                <a:ea typeface="宋体" pitchFamily="2" charset="-122"/>
              </a:rPr>
              <a:pPr algn="l"/>
              <a:t>50</a:t>
            </a:fld>
            <a:endParaRPr lang="en-GB" altLang="zh-CN" sz="1000" b="1" smtClean="0">
              <a:solidFill>
                <a:schemeClr val="bg1"/>
              </a:solidFill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Peer Review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 </a:t>
            </a:r>
            <a:r>
              <a:rPr lang="en-GB" dirty="0" smtClean="0">
                <a:solidFill>
                  <a:schemeClr val="tx1"/>
                </a:solidFill>
              </a:rPr>
              <a:t>They are Academics (the reviewers)</a:t>
            </a:r>
          </a:p>
          <a:p>
            <a:pPr eaLnBrk="1" hangingPunct="1"/>
            <a:r>
              <a:rPr lang="en-GB" dirty="0" smtClean="0">
                <a:solidFill>
                  <a:schemeClr val="tx1"/>
                </a:solidFill>
              </a:rPr>
              <a:t> Check manuscripts methodologically</a:t>
            </a:r>
          </a:p>
          <a:p>
            <a:pPr eaLnBrk="1" hangingPunct="1"/>
            <a:r>
              <a:rPr lang="en-GB" dirty="0" smtClean="0">
                <a:solidFill>
                  <a:schemeClr val="tx1"/>
                </a:solidFill>
              </a:rPr>
              <a:t> Done anonymously (mostly by 2 reviewers)</a:t>
            </a:r>
          </a:p>
          <a:p>
            <a:pPr eaLnBrk="1" hangingPunct="1"/>
            <a:endParaRPr lang="en-GB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sz="3200" dirty="0" smtClean="0">
                <a:solidFill>
                  <a:schemeClr val="tx1"/>
                </a:solidFill>
              </a:rPr>
              <a:t>Publisher</a:t>
            </a:r>
          </a:p>
          <a:p>
            <a:pPr eaLnBrk="1" hangingPunct="1"/>
            <a:r>
              <a:rPr lang="en-GB" dirty="0" smtClean="0">
                <a:solidFill>
                  <a:schemeClr val="tx1"/>
                </a:solidFill>
              </a:rPr>
              <a:t>Editorial management</a:t>
            </a:r>
          </a:p>
          <a:p>
            <a:pPr eaLnBrk="1" hangingPunct="1"/>
            <a:r>
              <a:rPr lang="en-GB" sz="2900" dirty="0" smtClean="0">
                <a:solidFill>
                  <a:schemeClr val="tx1"/>
                </a:solidFill>
              </a:rPr>
              <a:t>Business management</a:t>
            </a:r>
          </a:p>
          <a:p>
            <a:pPr eaLnBrk="1" hangingPunct="1"/>
            <a:r>
              <a:rPr lang="en-GB" sz="2900" dirty="0" smtClean="0">
                <a:solidFill>
                  <a:schemeClr val="tx1"/>
                </a:solidFill>
              </a:rPr>
              <a:t>Production and online hosting</a:t>
            </a:r>
          </a:p>
          <a:p>
            <a:pPr eaLnBrk="1" hangingPunct="1"/>
            <a:r>
              <a:rPr lang="en-GB" sz="2900" dirty="0" smtClean="0">
                <a:solidFill>
                  <a:schemeClr val="tx1"/>
                </a:solidFill>
              </a:rPr>
              <a:t>Sales and marketing</a:t>
            </a:r>
          </a:p>
          <a:p>
            <a:pPr lvl="1"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57026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Naskah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Pencatatan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Penerimaan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Naskah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Pemeriksaan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awal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Pemeriksaan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naskah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oleh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dewan</a:t>
            </a:r>
            <a:r>
              <a:rPr lang="en-US" dirty="0" smtClean="0">
                <a:solidFill>
                  <a:srgbClr val="1D1272"/>
                </a:solidFill>
              </a:rPr>
              <a:t> editor</a:t>
            </a: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Penelahaan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oleh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mitra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bestari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Penyuntingan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bahasa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Penyediaan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cetak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lepas</a:t>
            </a:r>
            <a:endParaRPr lang="en-US" dirty="0">
              <a:solidFill>
                <a:srgbClr val="1D127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56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line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5346700"/>
          </a:xfrm>
        </p:spPr>
        <p:txBody>
          <a:bodyPr/>
          <a:lstStyle/>
          <a:p>
            <a:pPr>
              <a:buClr>
                <a:srgbClr val="07041A"/>
              </a:buClr>
            </a:pPr>
            <a:r>
              <a:rPr lang="en-US" dirty="0" smtClean="0"/>
              <a:t> 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Register account</a:t>
            </a:r>
          </a:p>
          <a:p>
            <a:pPr>
              <a:buClr>
                <a:srgbClr val="07041A"/>
              </a:buClr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</a:schemeClr>
                </a:solidFill>
              </a:rPr>
              <a:t>Lengkapi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</a:schemeClr>
                </a:solidFill>
              </a:rPr>
              <a:t>isian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1">
                    <a:lumMod val="75000"/>
                  </a:schemeClr>
                </a:solidFill>
              </a:rPr>
              <a:t>di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menu register</a:t>
            </a:r>
          </a:p>
          <a:p>
            <a:pPr>
              <a:buClr>
                <a:srgbClr val="07041A"/>
              </a:buClr>
            </a:pP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Log in </a:t>
            </a:r>
            <a:r>
              <a:rPr lang="en-US" sz="2400" dirty="0" err="1" smtClean="0">
                <a:solidFill>
                  <a:schemeClr val="tx1">
                    <a:lumMod val="75000"/>
                  </a:schemeClr>
                </a:solidFill>
              </a:rPr>
              <a:t>sebagai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 author</a:t>
            </a:r>
            <a:endParaRPr lang="en-US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3D6F7-BF55-45D6-A495-EB9DCECE10ED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1" y="2590800"/>
            <a:ext cx="8610599" cy="4038600"/>
          </a:xfrm>
          <a:prstGeom prst="rect">
            <a:avLst/>
          </a:prstGeom>
          <a:noFill/>
          <a:ln>
            <a:solidFill>
              <a:srgbClr val="07041A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79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37F35D-521E-4917-A718-1F1D896053B0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Kerangka</a:t>
            </a:r>
            <a:r>
              <a:rPr lang="en-US" dirty="0" smtClean="0"/>
              <a:t> </a:t>
            </a:r>
            <a:r>
              <a:rPr lang="en-US" dirty="0" err="1" smtClean="0"/>
              <a:t>Artikel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endParaRPr lang="en-US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47800" y="2057400"/>
            <a:ext cx="2438400" cy="3581400"/>
            <a:chOff x="624" y="1296"/>
            <a:chExt cx="1536" cy="2256"/>
          </a:xfrm>
        </p:grpSpPr>
        <p:sp>
          <p:nvSpPr>
            <p:cNvPr id="1468420" name="AutoShape 4"/>
            <p:cNvSpPr>
              <a:spLocks noChangeArrowheads="1"/>
            </p:cNvSpPr>
            <p:nvPr/>
          </p:nvSpPr>
          <p:spPr bwMode="auto">
            <a:xfrm>
              <a:off x="624" y="1296"/>
              <a:ext cx="1536" cy="38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78" name="Rectangle 5"/>
            <p:cNvSpPr>
              <a:spLocks noChangeArrowheads="1"/>
            </p:cNvSpPr>
            <p:nvPr/>
          </p:nvSpPr>
          <p:spPr bwMode="auto">
            <a:xfrm>
              <a:off x="1008" y="1680"/>
              <a:ext cx="768" cy="1488"/>
            </a:xfrm>
            <a:prstGeom prst="rect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00767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8422" name="AutoShape 6"/>
            <p:cNvSpPr>
              <a:spLocks noChangeArrowheads="1"/>
            </p:cNvSpPr>
            <p:nvPr/>
          </p:nvSpPr>
          <p:spPr bwMode="auto">
            <a:xfrm rot="10800000">
              <a:off x="624" y="3168"/>
              <a:ext cx="1536" cy="38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68427" name="Text Box 11"/>
          <p:cNvSpPr txBox="1">
            <a:spLocks noChangeArrowheads="1"/>
          </p:cNvSpPr>
          <p:nvPr/>
        </p:nvSpPr>
        <p:spPr bwMode="auto">
          <a:xfrm>
            <a:off x="3886200" y="2147888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General</a:t>
            </a:r>
          </a:p>
        </p:txBody>
      </p:sp>
      <p:sp>
        <p:nvSpPr>
          <p:cNvPr id="1468428" name="Text Box 12"/>
          <p:cNvSpPr txBox="1">
            <a:spLocks noChangeArrowheads="1"/>
          </p:cNvSpPr>
          <p:nvPr/>
        </p:nvSpPr>
        <p:spPr bwMode="auto">
          <a:xfrm>
            <a:off x="3886200" y="2986088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particular</a:t>
            </a:r>
          </a:p>
        </p:txBody>
      </p:sp>
      <p:sp>
        <p:nvSpPr>
          <p:cNvPr id="1468429" name="Text Box 13"/>
          <p:cNvSpPr txBox="1">
            <a:spLocks noChangeArrowheads="1"/>
          </p:cNvSpPr>
          <p:nvPr/>
        </p:nvSpPr>
        <p:spPr bwMode="auto">
          <a:xfrm>
            <a:off x="3886200" y="41148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particular</a:t>
            </a:r>
          </a:p>
        </p:txBody>
      </p:sp>
      <p:sp>
        <p:nvSpPr>
          <p:cNvPr id="1468430" name="Text Box 14"/>
          <p:cNvSpPr txBox="1">
            <a:spLocks noChangeArrowheads="1"/>
          </p:cNvSpPr>
          <p:nvPr/>
        </p:nvSpPr>
        <p:spPr bwMode="auto">
          <a:xfrm>
            <a:off x="4114800" y="5195888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General</a:t>
            </a:r>
          </a:p>
        </p:txBody>
      </p:sp>
      <p:sp>
        <p:nvSpPr>
          <p:cNvPr id="1468431" name="AutoShape 15"/>
          <p:cNvSpPr>
            <a:spLocks noChangeArrowheads="1"/>
          </p:cNvSpPr>
          <p:nvPr/>
        </p:nvSpPr>
        <p:spPr bwMode="auto">
          <a:xfrm>
            <a:off x="4343400" y="25146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68432" name="AutoShape 16"/>
          <p:cNvSpPr>
            <a:spLocks noChangeArrowheads="1"/>
          </p:cNvSpPr>
          <p:nvPr/>
        </p:nvSpPr>
        <p:spPr bwMode="auto">
          <a:xfrm>
            <a:off x="4343400" y="3429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68433" name="AutoShape 17"/>
          <p:cNvSpPr>
            <a:spLocks noChangeArrowheads="1"/>
          </p:cNvSpPr>
          <p:nvPr/>
        </p:nvSpPr>
        <p:spPr bwMode="auto">
          <a:xfrm>
            <a:off x="4343400" y="46482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-92075" y="1600200"/>
            <a:ext cx="2073275" cy="3810000"/>
            <a:chOff x="-92075" y="1600200"/>
            <a:chExt cx="2073275" cy="3810000"/>
          </a:xfrm>
        </p:grpSpPr>
        <p:sp>
          <p:nvSpPr>
            <p:cNvPr id="19472" name="Text Box 7"/>
            <p:cNvSpPr txBox="1">
              <a:spLocks noChangeArrowheads="1"/>
            </p:cNvSpPr>
            <p:nvPr/>
          </p:nvSpPr>
          <p:spPr bwMode="auto">
            <a:xfrm>
              <a:off x="-92075" y="20177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473" name="Text Box 8"/>
            <p:cNvSpPr txBox="1">
              <a:spLocks noChangeArrowheads="1"/>
            </p:cNvSpPr>
            <p:nvPr/>
          </p:nvSpPr>
          <p:spPr bwMode="auto">
            <a:xfrm>
              <a:off x="228600" y="2286000"/>
              <a:ext cx="17526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Introduction</a:t>
              </a:r>
            </a:p>
          </p:txBody>
        </p:sp>
        <p:sp>
          <p:nvSpPr>
            <p:cNvPr id="19474" name="Text Box 9"/>
            <p:cNvSpPr txBox="1">
              <a:spLocks noChangeArrowheads="1"/>
            </p:cNvSpPr>
            <p:nvPr/>
          </p:nvSpPr>
          <p:spPr bwMode="auto">
            <a:xfrm>
              <a:off x="152400" y="3519488"/>
              <a:ext cx="1752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Body</a:t>
              </a:r>
            </a:p>
          </p:txBody>
        </p:sp>
        <p:sp>
          <p:nvSpPr>
            <p:cNvPr id="19475" name="Text Box 10"/>
            <p:cNvSpPr txBox="1">
              <a:spLocks noChangeArrowheads="1"/>
            </p:cNvSpPr>
            <p:nvPr/>
          </p:nvSpPr>
          <p:spPr bwMode="auto">
            <a:xfrm>
              <a:off x="228600" y="5043488"/>
              <a:ext cx="17526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Discussion</a:t>
              </a:r>
            </a:p>
          </p:txBody>
        </p:sp>
        <p:sp>
          <p:nvSpPr>
            <p:cNvPr id="19476" name="Text Box 18"/>
            <p:cNvSpPr txBox="1">
              <a:spLocks noChangeArrowheads="1"/>
            </p:cNvSpPr>
            <p:nvPr/>
          </p:nvSpPr>
          <p:spPr bwMode="auto">
            <a:xfrm>
              <a:off x="152400" y="1600200"/>
              <a:ext cx="12954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/>
                <a:t>Section</a:t>
              </a:r>
            </a:p>
          </p:txBody>
        </p:sp>
      </p:grpSp>
      <p:sp>
        <p:nvSpPr>
          <p:cNvPr id="1468435" name="Text Box 19"/>
          <p:cNvSpPr txBox="1">
            <a:spLocks noChangeArrowheads="1"/>
          </p:cNvSpPr>
          <p:nvPr/>
        </p:nvSpPr>
        <p:spPr bwMode="auto">
          <a:xfrm>
            <a:off x="4038600" y="15240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Scope</a:t>
            </a:r>
          </a:p>
        </p:txBody>
      </p:sp>
      <p:sp>
        <p:nvSpPr>
          <p:cNvPr id="1468436" name="Text Box 20"/>
          <p:cNvSpPr txBox="1">
            <a:spLocks noChangeArrowheads="1"/>
          </p:cNvSpPr>
          <p:nvPr/>
        </p:nvSpPr>
        <p:spPr bwMode="auto">
          <a:xfrm>
            <a:off x="5867400" y="1905000"/>
            <a:ext cx="2667000" cy="32051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IMRAD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Methods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Results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And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xmlns="" val="420947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46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46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46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46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46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46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46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46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8427" grpId="0"/>
      <p:bldP spid="1468428" grpId="0"/>
      <p:bldP spid="1468429" grpId="0"/>
      <p:bldP spid="1468430" grpId="0"/>
      <p:bldP spid="1468431" grpId="0" animBg="1"/>
      <p:bldP spid="1468432" grpId="0" animBg="1"/>
      <p:bldP spid="1468433" grpId="0" animBg="1"/>
      <p:bldP spid="146843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82000" cy="563563"/>
          </a:xfrm>
        </p:spPr>
        <p:txBody>
          <a:bodyPr/>
          <a:lstStyle/>
          <a:p>
            <a:r>
              <a:rPr lang="en-US" sz="2800" smtClean="0"/>
              <a:t>The IMRAD Format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Introduction:</a:t>
            </a:r>
          </a:p>
          <a:p>
            <a:pPr lvl="1"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What was the question?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Methods:	</a:t>
            </a:r>
          </a:p>
          <a:p>
            <a:pPr lvl="1"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How did you try to answer it?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Results		</a:t>
            </a:r>
          </a:p>
          <a:p>
            <a:pPr lvl="1"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What did you find?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Discussion	</a:t>
            </a:r>
          </a:p>
          <a:p>
            <a:pPr lvl="1"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What does it mean?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AE88D3-A93F-4B5C-8CA6-299DB2B4672D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8400"/>
            <a:ext cx="2133600" cy="234950"/>
          </a:xfrm>
        </p:spPr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6" name="Snip Single Corner Rectangle 5"/>
          <p:cNvSpPr/>
          <p:nvPr/>
        </p:nvSpPr>
        <p:spPr>
          <a:xfrm>
            <a:off x="304800" y="1447800"/>
            <a:ext cx="1981200" cy="381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rgbClr val="1D1272"/>
                </a:solidFill>
              </a:rPr>
              <a:t>Abstrak</a:t>
            </a:r>
            <a:endParaRPr lang="en-US" sz="2400" dirty="0">
              <a:solidFill>
                <a:srgbClr val="1D1272"/>
              </a:solidFill>
            </a:endParaRPr>
          </a:p>
        </p:txBody>
      </p:sp>
      <p:sp>
        <p:nvSpPr>
          <p:cNvPr id="7" name="Snip Diagonal Corner Rectangle 6"/>
          <p:cNvSpPr/>
          <p:nvPr/>
        </p:nvSpPr>
        <p:spPr>
          <a:xfrm>
            <a:off x="2895600" y="14478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autor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438400" y="14478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nip Single Corner Rectangle 8"/>
          <p:cNvSpPr/>
          <p:nvPr/>
        </p:nvSpPr>
        <p:spPr>
          <a:xfrm>
            <a:off x="304800" y="2057400"/>
            <a:ext cx="1981200" cy="381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1D1272"/>
                </a:solidFill>
              </a:rPr>
              <a:t>Pendahuluan</a:t>
            </a:r>
            <a:endParaRPr lang="en-US" sz="2000" dirty="0">
              <a:solidFill>
                <a:srgbClr val="1D1272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>
            <a:off x="2895600" y="20574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permasalahannya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2438400" y="20574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nip Single Corner Rectangle 11"/>
          <p:cNvSpPr/>
          <p:nvPr/>
        </p:nvSpPr>
        <p:spPr>
          <a:xfrm>
            <a:off x="304800" y="2590800"/>
            <a:ext cx="1981200" cy="762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rgbClr val="1D1272"/>
                </a:solidFill>
              </a:rPr>
              <a:t>Bahan</a:t>
            </a:r>
            <a:r>
              <a:rPr lang="en-US" sz="2400" dirty="0" smtClean="0">
                <a:solidFill>
                  <a:srgbClr val="1D1272"/>
                </a:solidFill>
              </a:rPr>
              <a:t> </a:t>
            </a:r>
            <a:r>
              <a:rPr lang="en-US" sz="2400" dirty="0" err="1" smtClean="0">
                <a:solidFill>
                  <a:srgbClr val="1D1272"/>
                </a:solidFill>
              </a:rPr>
              <a:t>dan</a:t>
            </a:r>
            <a:r>
              <a:rPr lang="en-US" sz="2400" dirty="0" smtClean="0">
                <a:solidFill>
                  <a:srgbClr val="1D1272"/>
                </a:solidFill>
              </a:rPr>
              <a:t> </a:t>
            </a:r>
            <a:r>
              <a:rPr lang="en-US" sz="2400" dirty="0" err="1" smtClean="0">
                <a:solidFill>
                  <a:srgbClr val="1D1272"/>
                </a:solidFill>
              </a:rPr>
              <a:t>Metode</a:t>
            </a:r>
            <a:endParaRPr lang="en-US" sz="2400" dirty="0">
              <a:solidFill>
                <a:srgbClr val="1D1272"/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2895600" y="2781300"/>
            <a:ext cx="59436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memecahkan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2438400" y="27813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nip Single Corner Rectangle 14"/>
          <p:cNvSpPr/>
          <p:nvPr/>
        </p:nvSpPr>
        <p:spPr>
          <a:xfrm>
            <a:off x="304800" y="3581400"/>
            <a:ext cx="1981200" cy="381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rgbClr val="1D1272"/>
                </a:solidFill>
              </a:rPr>
              <a:t>Hasil</a:t>
            </a:r>
            <a:endParaRPr lang="en-US" sz="2400" dirty="0">
              <a:solidFill>
                <a:srgbClr val="1D1272"/>
              </a:solidFill>
            </a:endParaRPr>
          </a:p>
        </p:txBody>
      </p:sp>
      <p:sp>
        <p:nvSpPr>
          <p:cNvPr id="16" name="Snip Diagonal Corner Rectangle 15"/>
          <p:cNvSpPr/>
          <p:nvPr/>
        </p:nvSpPr>
        <p:spPr>
          <a:xfrm>
            <a:off x="2895600" y="35814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2438400" y="35814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nip Single Corner Rectangle 17"/>
          <p:cNvSpPr/>
          <p:nvPr/>
        </p:nvSpPr>
        <p:spPr>
          <a:xfrm>
            <a:off x="304800" y="4267200"/>
            <a:ext cx="1981200" cy="381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1D1272"/>
                </a:solidFill>
              </a:rPr>
              <a:t>Pembahasan</a:t>
            </a:r>
            <a:endParaRPr lang="en-US" sz="2000" dirty="0">
              <a:solidFill>
                <a:srgbClr val="1D1272"/>
              </a:solidFill>
            </a:endParaRPr>
          </a:p>
        </p:txBody>
      </p:sp>
      <p:sp>
        <p:nvSpPr>
          <p:cNvPr id="19" name="Snip Diagonal Corner Rectangle 18"/>
          <p:cNvSpPr/>
          <p:nvPr/>
        </p:nvSpPr>
        <p:spPr>
          <a:xfrm>
            <a:off x="2895600" y="42672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maknanya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2438400" y="42672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nip Single Corner Rectangle 20"/>
          <p:cNvSpPr/>
          <p:nvPr/>
        </p:nvSpPr>
        <p:spPr>
          <a:xfrm>
            <a:off x="293427" y="4876800"/>
            <a:ext cx="1981200" cy="3810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rgbClr val="1D1272"/>
                </a:solidFill>
              </a:rPr>
              <a:t>Pustaka</a:t>
            </a:r>
            <a:endParaRPr lang="en-US" sz="2400" dirty="0">
              <a:solidFill>
                <a:srgbClr val="1D1272"/>
              </a:solidFill>
            </a:endParaRPr>
          </a:p>
        </p:txBody>
      </p:sp>
      <p:sp>
        <p:nvSpPr>
          <p:cNvPr id="22" name="Snip Diagonal Corner Rectangle 21"/>
          <p:cNvSpPr/>
          <p:nvPr/>
        </p:nvSpPr>
        <p:spPr>
          <a:xfrm>
            <a:off x="2884227" y="48768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Karya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yang </a:t>
            </a:r>
            <a:r>
              <a:rPr lang="en-US" dirty="0" err="1" smtClean="0"/>
              <a:t>dirujuk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2427027" y="48768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nip Single Corner Rectangle 23"/>
          <p:cNvSpPr/>
          <p:nvPr/>
        </p:nvSpPr>
        <p:spPr>
          <a:xfrm>
            <a:off x="304800" y="5562600"/>
            <a:ext cx="1981200" cy="609600"/>
          </a:xfrm>
          <a:prstGeom prst="snip1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1D1272"/>
                </a:solidFill>
              </a:rPr>
              <a:t>Ucapan</a:t>
            </a:r>
            <a:r>
              <a:rPr lang="en-US" sz="2000" dirty="0" smtClean="0">
                <a:solidFill>
                  <a:srgbClr val="1D1272"/>
                </a:solidFill>
              </a:rPr>
              <a:t> </a:t>
            </a:r>
            <a:r>
              <a:rPr lang="en-US" sz="2000" dirty="0" err="1" smtClean="0">
                <a:solidFill>
                  <a:srgbClr val="1D1272"/>
                </a:solidFill>
              </a:rPr>
              <a:t>Terima</a:t>
            </a:r>
            <a:r>
              <a:rPr lang="en-US" sz="2000" dirty="0" smtClean="0">
                <a:solidFill>
                  <a:srgbClr val="1D1272"/>
                </a:solidFill>
              </a:rPr>
              <a:t> </a:t>
            </a:r>
            <a:r>
              <a:rPr lang="en-US" sz="2000" dirty="0" err="1" smtClean="0">
                <a:solidFill>
                  <a:srgbClr val="1D1272"/>
                </a:solidFill>
              </a:rPr>
              <a:t>kasih</a:t>
            </a:r>
            <a:endParaRPr lang="en-US" sz="2000" dirty="0">
              <a:solidFill>
                <a:srgbClr val="1D1272"/>
              </a:solidFill>
            </a:endParaRPr>
          </a:p>
        </p:txBody>
      </p:sp>
      <p:sp>
        <p:nvSpPr>
          <p:cNvPr id="25" name="Snip Diagonal Corner Rectangle 24"/>
          <p:cNvSpPr/>
          <p:nvPr/>
        </p:nvSpPr>
        <p:spPr>
          <a:xfrm>
            <a:off x="2895600" y="5562600"/>
            <a:ext cx="5791200" cy="381000"/>
          </a:xfrm>
          <a:prstGeom prst="snip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yang </a:t>
            </a:r>
            <a:r>
              <a:rPr lang="en-US" dirty="0" err="1" smtClean="0"/>
              <a:t>membantu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2481618" y="5676900"/>
            <a:ext cx="304800" cy="381000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33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Artikel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dirty="0" smtClean="0">
                <a:solidFill>
                  <a:srgbClr val="1D1272"/>
                </a:solidFill>
              </a:rPr>
              <a:t>Kumpulan </a:t>
            </a:r>
            <a:r>
              <a:rPr lang="en-US" dirty="0" err="1" smtClean="0">
                <a:solidFill>
                  <a:srgbClr val="1D1272"/>
                </a:solidFill>
              </a:rPr>
              <a:t>informasi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terbaru</a:t>
            </a:r>
            <a:endParaRPr lang="en-US" dirty="0" smtClean="0">
              <a:solidFill>
                <a:srgbClr val="1D1272"/>
              </a:solidFill>
            </a:endParaRPr>
          </a:p>
          <a:p>
            <a:pPr lvl="1"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Orisinil</a:t>
            </a:r>
            <a:r>
              <a:rPr lang="en-US" dirty="0" smtClean="0">
                <a:solidFill>
                  <a:srgbClr val="1D1272"/>
                </a:solidFill>
              </a:rPr>
              <a:t>, </a:t>
            </a:r>
            <a:r>
              <a:rPr lang="en-US" dirty="0" err="1" smtClean="0">
                <a:solidFill>
                  <a:srgbClr val="1D1272"/>
                </a:solidFill>
              </a:rPr>
              <a:t>ada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kebaharuan</a:t>
            </a:r>
            <a:r>
              <a:rPr lang="en-US" dirty="0" smtClean="0">
                <a:solidFill>
                  <a:srgbClr val="1D1272"/>
                </a:solidFill>
              </a:rPr>
              <a:t> (novelty) </a:t>
            </a:r>
            <a:r>
              <a:rPr lang="en-US" dirty="0" err="1" smtClean="0">
                <a:solidFill>
                  <a:srgbClr val="1D1272"/>
                </a:solidFill>
              </a:rPr>
              <a:t>bukan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duplikasi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Hasil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obyektif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dari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kajian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ilmiah</a:t>
            </a:r>
            <a:endParaRPr lang="en-US" dirty="0" smtClean="0">
              <a:solidFill>
                <a:srgbClr val="1D1272"/>
              </a:solidFill>
            </a:endParaRP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Rekomendasi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pengembangan</a:t>
            </a:r>
            <a:r>
              <a:rPr lang="en-US" dirty="0" smtClean="0">
                <a:solidFill>
                  <a:srgbClr val="1D1272"/>
                </a:solidFill>
              </a:rPr>
              <a:t> IPTEKS</a:t>
            </a: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Bukan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tulisan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fiksi</a:t>
            </a:r>
            <a:r>
              <a:rPr lang="en-US" dirty="0" smtClean="0">
                <a:solidFill>
                  <a:srgbClr val="1D1272"/>
                </a:solidFill>
              </a:rPr>
              <a:t>, </a:t>
            </a:r>
            <a:r>
              <a:rPr lang="en-US" dirty="0" err="1" smtClean="0">
                <a:solidFill>
                  <a:srgbClr val="1D1272"/>
                </a:solidFill>
              </a:rPr>
              <a:t>berita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keluarga</a:t>
            </a:r>
            <a:r>
              <a:rPr lang="en-US" dirty="0" smtClean="0">
                <a:solidFill>
                  <a:srgbClr val="1D1272"/>
                </a:solidFill>
              </a:rPr>
              <a:t>, </a:t>
            </a:r>
            <a:r>
              <a:rPr lang="en-US" dirty="0" err="1" smtClean="0">
                <a:solidFill>
                  <a:srgbClr val="1D1272"/>
                </a:solidFill>
              </a:rPr>
              <a:t>berita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organisasi</a:t>
            </a:r>
            <a:r>
              <a:rPr lang="en-US" dirty="0" smtClean="0">
                <a:solidFill>
                  <a:srgbClr val="1D1272"/>
                </a:solidFill>
              </a:rPr>
              <a:t>, </a:t>
            </a:r>
          </a:p>
          <a:p>
            <a:pPr>
              <a:buClrTx/>
            </a:pPr>
            <a:r>
              <a:rPr lang="en-US" dirty="0" err="1" smtClean="0">
                <a:solidFill>
                  <a:srgbClr val="1D1272"/>
                </a:solidFill>
              </a:rPr>
              <a:t>Tidak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memuat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foto</a:t>
            </a:r>
            <a:r>
              <a:rPr lang="en-US" dirty="0" smtClean="0">
                <a:solidFill>
                  <a:srgbClr val="1D1272"/>
                </a:solidFill>
              </a:rPr>
              <a:t> </a:t>
            </a:r>
            <a:r>
              <a:rPr lang="en-US" dirty="0" err="1" smtClean="0">
                <a:solidFill>
                  <a:srgbClr val="1D1272"/>
                </a:solidFill>
              </a:rPr>
              <a:t>penulis</a:t>
            </a:r>
            <a:endParaRPr lang="en-US" dirty="0">
              <a:solidFill>
                <a:srgbClr val="1D127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12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3EBF8D-827C-4506-9A82-4E7913633C45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Judul</a:t>
            </a: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de-DE" dirty="0" smtClean="0">
                <a:solidFill>
                  <a:schemeClr val="tx1"/>
                </a:solidFill>
              </a:rPr>
              <a:t>Informatif dan Menggambarkan isi</a:t>
            </a:r>
          </a:p>
          <a:p>
            <a:pPr eaLnBrk="1" hangingPunct="1">
              <a:buClr>
                <a:schemeClr val="tx1"/>
              </a:buClr>
            </a:pPr>
            <a:r>
              <a:rPr lang="de-DE" dirty="0" smtClean="0">
                <a:solidFill>
                  <a:schemeClr val="tx1"/>
                </a:solidFill>
              </a:rPr>
              <a:t>Tidak terlalu pendek atau tidak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   terlalu panjang (5-15 kata)</a:t>
            </a:r>
          </a:p>
          <a:p>
            <a:pPr eaLnBrk="1" hangingPunct="1">
              <a:buClr>
                <a:schemeClr val="tx1"/>
              </a:buClr>
            </a:pPr>
            <a:r>
              <a:rPr lang="de-DE" dirty="0" smtClean="0">
                <a:solidFill>
                  <a:schemeClr val="tx1"/>
                </a:solidFill>
              </a:rPr>
              <a:t>Judul terlalu singkat </a:t>
            </a:r>
            <a:r>
              <a:rPr lang="de-DE" dirty="0" smtClean="0">
                <a:solidFill>
                  <a:schemeClr val="tx1"/>
                </a:solidFill>
                <a:sym typeface="Wingdings" pitchFamily="2" charset="2"/>
              </a:rPr>
              <a:t> tidak menggambarkan isi artikel</a:t>
            </a:r>
          </a:p>
          <a:p>
            <a:pPr algn="just" eaLnBrk="1" hangingPunct="1">
              <a:buClr>
                <a:schemeClr val="tx1"/>
              </a:buClr>
            </a:pPr>
            <a:r>
              <a:rPr lang="de-DE" dirty="0" smtClean="0">
                <a:solidFill>
                  <a:schemeClr val="tx1"/>
                </a:solidFill>
                <a:sym typeface="Wingdings" pitchFamily="2" charset="2"/>
              </a:rPr>
              <a:t>Judul terlalu panjang  mengaburkan makna isi artikel. </a:t>
            </a:r>
          </a:p>
          <a:p>
            <a:pPr algn="just" eaLnBrk="1" hangingPunct="1">
              <a:buClr>
                <a:schemeClr val="tx1"/>
              </a:buClr>
            </a:pPr>
            <a:r>
              <a:rPr lang="de-DE" dirty="0" smtClean="0">
                <a:solidFill>
                  <a:schemeClr val="tx1"/>
                </a:solidFill>
                <a:sym typeface="Wingdings" pitchFamily="2" charset="2"/>
              </a:rPr>
              <a:t>Jika perlu, buat sub judul</a:t>
            </a:r>
            <a:endParaRPr lang="en-US" sz="2600" dirty="0" smtClean="0">
              <a:latin typeface="Times New Roman" pitchFamily="18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en-US" dirty="0" err="1" smtClean="0">
                <a:solidFill>
                  <a:schemeClr val="tx1"/>
                </a:solidFill>
              </a:rPr>
              <a:t>Hindari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penggunaan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singkatan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judul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762000" y="4419600"/>
            <a:ext cx="647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0AC773-5134-4F97-A60C-5E3A6D349F33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30724" name="Oval 2"/>
          <p:cNvSpPr>
            <a:spLocks noChangeArrowheads="1"/>
          </p:cNvSpPr>
          <p:nvPr/>
        </p:nvSpPr>
        <p:spPr bwMode="auto">
          <a:xfrm>
            <a:off x="179388" y="2092325"/>
            <a:ext cx="4249737" cy="4656138"/>
          </a:xfrm>
          <a:prstGeom prst="ellipse">
            <a:avLst/>
          </a:prstGeom>
          <a:solidFill>
            <a:srgbClr val="00CC99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spcAft>
                <a:spcPct val="80000"/>
              </a:spcAft>
            </a:pPr>
            <a:endParaRPr lang="en-GB" b="1">
              <a:solidFill>
                <a:srgbClr val="FF0000"/>
              </a:solidFill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spcAft>
                <a:spcPct val="80000"/>
              </a:spcAft>
            </a:pPr>
            <a:endParaRPr lang="en-GB" b="1">
              <a:solidFill>
                <a:srgbClr val="FF0000"/>
              </a:solidFill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spcAft>
                <a:spcPct val="80000"/>
              </a:spcAft>
            </a:pPr>
            <a:endParaRPr lang="en-GB" b="1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25" name="Oval 3"/>
          <p:cNvSpPr>
            <a:spLocks noChangeArrowheads="1"/>
          </p:cNvSpPr>
          <p:nvPr/>
        </p:nvSpPr>
        <p:spPr bwMode="auto">
          <a:xfrm>
            <a:off x="4572000" y="2098675"/>
            <a:ext cx="4038600" cy="4454525"/>
          </a:xfrm>
          <a:prstGeom prst="ellipse">
            <a:avLst/>
          </a:prstGeom>
          <a:solidFill>
            <a:srgbClr val="E2929D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spcAft>
                <a:spcPct val="45000"/>
              </a:spcAft>
            </a:pPr>
            <a:endParaRPr lang="en-GB" sz="1600" b="1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spcAft>
                <a:spcPct val="45000"/>
              </a:spcAft>
            </a:pPr>
            <a:endParaRPr lang="en-GB" sz="2800" b="1">
              <a:latin typeface="Verdana" pitchFamily="34" charset="0"/>
              <a:cs typeface="Arial" charset="0"/>
            </a:endParaRPr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684213" y="2374900"/>
            <a:ext cx="32512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4000" b="1">
                <a:latin typeface="Verdana" pitchFamily="34" charset="0"/>
                <a:cs typeface="Arial" charset="0"/>
              </a:rPr>
              <a:t>Do</a:t>
            </a:r>
          </a:p>
          <a:p>
            <a:endParaRPr lang="en-GB" b="1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5148263" y="2524125"/>
            <a:ext cx="300037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3600" b="1">
                <a:latin typeface="Verdana" pitchFamily="34" charset="0"/>
                <a:cs typeface="Arial" charset="0"/>
              </a:rPr>
              <a:t>Don’t</a:t>
            </a:r>
            <a:endParaRPr lang="en-GB" sz="3200" b="1">
              <a:latin typeface="Verdana" pitchFamily="34" charset="0"/>
              <a:cs typeface="Arial" charset="0"/>
            </a:endParaRPr>
          </a:p>
          <a:p>
            <a:pPr algn="ctr"/>
            <a:endParaRPr lang="en-GB" sz="2800" b="1">
              <a:latin typeface="Verdana" pitchFamily="34" charset="0"/>
              <a:cs typeface="Arial" charset="0"/>
            </a:endParaRPr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457200" y="1066800"/>
            <a:ext cx="82296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800">
                <a:latin typeface="Verdana" pitchFamily="34" charset="0"/>
              </a:rPr>
              <a:t>Electronic indexing for search criteria rely heavily on the title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en-US" sz="2800" b="1">
              <a:latin typeface="Verdana" pitchFamily="34" charset="0"/>
            </a:endParaRPr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304800" y="228600"/>
            <a:ext cx="411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685800" y="3352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31" name="Text Box 9"/>
          <p:cNvSpPr txBox="1">
            <a:spLocks noChangeArrowheads="1"/>
          </p:cNvSpPr>
          <p:nvPr/>
        </p:nvSpPr>
        <p:spPr bwMode="auto">
          <a:xfrm>
            <a:off x="685800" y="3352800"/>
            <a:ext cx="33528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800"/>
              <a:t> </a:t>
            </a:r>
            <a:r>
              <a:rPr lang="en-US" sz="2400">
                <a:solidFill>
                  <a:schemeClr val="bg1"/>
                </a:solidFill>
              </a:rPr>
              <a:t>express main </a:t>
            </a:r>
          </a:p>
          <a:p>
            <a:pPr lvl="1">
              <a:buClr>
                <a:schemeClr val="bg1"/>
              </a:buClr>
              <a:buFont typeface="Wingdings" pitchFamily="2" charset="2"/>
              <a:buNone/>
            </a:pPr>
            <a:r>
              <a:rPr lang="en-US" sz="2400">
                <a:solidFill>
                  <a:schemeClr val="bg1"/>
                </a:solidFill>
              </a:rPr>
              <a:t>  finding 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</a:rPr>
              <a:t> be specific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</a:rPr>
              <a:t> be concise 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</a:rPr>
              <a:t> be complete</a:t>
            </a:r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>
                <a:solidFill>
                  <a:schemeClr val="bg1"/>
                </a:solidFill>
              </a:rPr>
              <a:t> Attract readers</a:t>
            </a:r>
          </a:p>
        </p:txBody>
      </p:sp>
      <p:sp>
        <p:nvSpPr>
          <p:cNvPr id="30732" name="Text Box 10"/>
          <p:cNvSpPr txBox="1">
            <a:spLocks noChangeArrowheads="1"/>
          </p:cNvSpPr>
          <p:nvPr/>
        </p:nvSpPr>
        <p:spPr bwMode="auto">
          <a:xfrm>
            <a:off x="4419600" y="3276600"/>
            <a:ext cx="449580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800"/>
              <a:t> </a:t>
            </a:r>
            <a:r>
              <a:rPr lang="en-US" sz="2400"/>
              <a:t>use unnecessary jargon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/>
              <a:t> use uncommon</a:t>
            </a:r>
          </a:p>
          <a:p>
            <a:pPr lvl="1">
              <a:buFont typeface="Wingdings" pitchFamily="2" charset="2"/>
              <a:buNone/>
            </a:pPr>
            <a:r>
              <a:rPr lang="en-US" sz="2400"/>
              <a:t>   abbreviation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/>
              <a:t> use ambiguous terms 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/>
              <a:t> use unnecessary details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/>
              <a:t> focus on the content </a:t>
            </a:r>
          </a:p>
          <a:p>
            <a:pPr lvl="1">
              <a:buFont typeface="Wingdings" pitchFamily="2" charset="2"/>
              <a:buNone/>
            </a:pPr>
            <a:r>
              <a:rPr lang="en-US" sz="2400"/>
              <a:t>       only</a:t>
            </a:r>
          </a:p>
        </p:txBody>
      </p:sp>
    </p:spTree>
    <p:extLst>
      <p:ext uri="{BB962C8B-B14F-4D97-AF65-F5344CB8AC3E}">
        <p14:creationId xmlns:p14="http://schemas.microsoft.com/office/powerpoint/2010/main" xmlns="" val="3216158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7F240-1BAA-420D-A637-8C6F35FB2BA3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5058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7239000" cy="330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2509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00FFEE64-98F0-4149-9586-48BE11AE792A}" type="slidenum">
              <a:rPr lang="en-US"/>
              <a:pPr/>
              <a:t>6</a:t>
            </a:fld>
            <a:endParaRPr lang="en-US"/>
          </a:p>
        </p:txBody>
      </p:sp>
      <p:sp>
        <p:nvSpPr>
          <p:cNvPr id="1275906" name="Freeform 2"/>
          <p:cNvSpPr>
            <a:spLocks noEditPoints="1"/>
          </p:cNvSpPr>
          <p:nvPr/>
        </p:nvSpPr>
        <p:spPr bwMode="gray">
          <a:xfrm rot="-645533">
            <a:off x="2114550" y="3136900"/>
            <a:ext cx="3384550" cy="30353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0066CC"/>
              </a:gs>
              <a:gs pos="50000">
                <a:srgbClr val="0066CC">
                  <a:gamma/>
                  <a:tint val="42353"/>
                  <a:invGamma/>
                </a:srgbClr>
              </a:gs>
              <a:gs pos="100000">
                <a:srgbClr val="0066CC"/>
              </a:gs>
            </a:gsLst>
            <a:lin ang="2700000" scaled="1"/>
          </a:gra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extrusionH="430200" prstMaterial="legacyMatte">
            <a:bevelT w="13500" h="13500" prst="angle"/>
            <a:bevelB w="13500" h="13500" prst="angle"/>
            <a:extrusionClr>
              <a:srgbClr val="0066CC"/>
            </a:extrusionClr>
          </a:sp3d>
          <a:extLst>
            <a:ext uri="{91240B29-F687-4F45-9708-019B960494DF}">
              <a14:hiddenLine xmlns:a14="http://schemas.microsoft.com/office/drawing/2010/main" xmlns="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81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275907" name="Freeform 3"/>
          <p:cNvSpPr>
            <a:spLocks noEditPoints="1"/>
          </p:cNvSpPr>
          <p:nvPr/>
        </p:nvSpPr>
        <p:spPr bwMode="gray">
          <a:xfrm rot="10552877">
            <a:off x="3581400" y="1752600"/>
            <a:ext cx="3505200" cy="2897188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009999"/>
              </a:gs>
              <a:gs pos="50000">
                <a:srgbClr val="009999">
                  <a:gamma/>
                  <a:tint val="66667"/>
                  <a:invGamma/>
                </a:srgbClr>
              </a:gs>
              <a:gs pos="100000">
                <a:srgbClr val="009999"/>
              </a:gs>
            </a:gsLst>
            <a:lin ang="2700000" scaled="1"/>
          </a:gradFill>
          <a:ln>
            <a:noFill/>
          </a:ln>
          <a:effectLst/>
          <a:scene3d>
            <a:camera prst="legacyPerspectiveFront">
              <a:rot lat="1500000" lon="20099999" rev="0"/>
            </a:camera>
            <a:lightRig rig="legacyFlat4" dir="t"/>
          </a:scene3d>
          <a:sp3d extrusionH="430200" prstMaterial="legacyMatte">
            <a:bevelT w="13500" h="13500" prst="angle"/>
            <a:bevelB w="13500" h="13500" prst="angle"/>
            <a:extrusionClr>
              <a:srgbClr val="009999"/>
            </a:extrusionClr>
          </a:sp3d>
          <a:extLst>
            <a:ext uri="{91240B29-F687-4F45-9708-019B960494DF}">
              <a14:hiddenLine xmlns:a14="http://schemas.microsoft.com/office/drawing/2010/main" xmlns="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81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127590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6705600" cy="563563"/>
          </a:xfrm>
          <a:noFill/>
          <a:ln/>
        </p:spPr>
        <p:txBody>
          <a:bodyPr anchorCtr="1"/>
          <a:lstStyle/>
          <a:p>
            <a:r>
              <a:rPr lang="en-US"/>
              <a:t>Metode dan Etika Ilmiah</a:t>
            </a:r>
          </a:p>
        </p:txBody>
      </p:sp>
      <p:sp>
        <p:nvSpPr>
          <p:cNvPr id="1275909" name="Text Box 5"/>
          <p:cNvSpPr txBox="1">
            <a:spLocks noChangeArrowheads="1"/>
          </p:cNvSpPr>
          <p:nvPr/>
        </p:nvSpPr>
        <p:spPr bwMode="gray">
          <a:xfrm>
            <a:off x="1066800" y="2378075"/>
            <a:ext cx="2209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0066CC"/>
                </a:solidFill>
                <a:latin typeface="verdana" pitchFamily="34" charset="0"/>
              </a:rPr>
              <a:t>Metode Ilmiah</a:t>
            </a:r>
          </a:p>
        </p:txBody>
      </p:sp>
      <p:sp>
        <p:nvSpPr>
          <p:cNvPr id="1275910" name="Text Box 6"/>
          <p:cNvSpPr txBox="1">
            <a:spLocks noChangeArrowheads="1"/>
          </p:cNvSpPr>
          <p:nvPr/>
        </p:nvSpPr>
        <p:spPr bwMode="gray">
          <a:xfrm>
            <a:off x="5715000" y="4343400"/>
            <a:ext cx="2133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009999"/>
                </a:solidFill>
                <a:latin typeface="verdana" pitchFamily="34" charset="0"/>
              </a:rPr>
              <a:t>Etika Ilmiah</a:t>
            </a:r>
          </a:p>
        </p:txBody>
      </p:sp>
      <p:sp>
        <p:nvSpPr>
          <p:cNvPr id="1275912" name="WordArt 8"/>
          <p:cNvSpPr>
            <a:spLocks noChangeArrowheads="1" noChangeShapeType="1" noTextEdit="1"/>
          </p:cNvSpPr>
          <p:nvPr/>
        </p:nvSpPr>
        <p:spPr bwMode="auto">
          <a:xfrm>
            <a:off x="3276600" y="3276600"/>
            <a:ext cx="2133600" cy="1066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Ilmiah</a:t>
            </a:r>
          </a:p>
        </p:txBody>
      </p:sp>
      <p:sp>
        <p:nvSpPr>
          <p:cNvPr id="1275916" name="Text Box 12"/>
          <p:cNvSpPr txBox="1">
            <a:spLocks noChangeArrowheads="1"/>
          </p:cNvSpPr>
          <p:nvPr/>
        </p:nvSpPr>
        <p:spPr bwMode="auto">
          <a:xfrm>
            <a:off x="76200" y="3276600"/>
            <a:ext cx="17526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/>
              <a:t>Memenuhi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kaidah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ilmiah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melalui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prosedur</a:t>
            </a:r>
            <a:r>
              <a:rPr lang="en-US" sz="2000" i="1" dirty="0" smtClean="0"/>
              <a:t> </a:t>
            </a:r>
            <a:r>
              <a:rPr lang="en-US" sz="2000" i="1" dirty="0"/>
              <a:t>yang </a:t>
            </a:r>
            <a:r>
              <a:rPr lang="en-US" sz="2000" i="1" dirty="0" err="1" smtClean="0"/>
              <a:t>ketat</a:t>
            </a:r>
            <a:endParaRPr lang="en-US" dirty="0"/>
          </a:p>
        </p:txBody>
      </p:sp>
      <p:sp>
        <p:nvSpPr>
          <p:cNvPr id="1275920" name="Text Box 16"/>
          <p:cNvSpPr txBox="1">
            <a:spLocks noChangeArrowheads="1"/>
          </p:cNvSpPr>
          <p:nvPr/>
        </p:nvSpPr>
        <p:spPr bwMode="auto">
          <a:xfrm>
            <a:off x="6858000" y="2895600"/>
            <a:ext cx="19812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/>
              <a:t>Norma dan nilai profesional yang diinternalisasi oleh peneliti</a:t>
            </a:r>
            <a:endParaRPr lang="id-ID" sz="2000" i="1"/>
          </a:p>
          <a:p>
            <a:pPr>
              <a:spcBef>
                <a:spcPct val="50000"/>
              </a:spcBef>
            </a:pPr>
            <a:endParaRPr lang="en-US" sz="2000" i="1"/>
          </a:p>
        </p:txBody>
      </p:sp>
    </p:spTree>
    <p:extLst>
      <p:ext uri="{BB962C8B-B14F-4D97-AF65-F5344CB8AC3E}">
        <p14:creationId xmlns:p14="http://schemas.microsoft.com/office/powerpoint/2010/main" xmlns="" val="74098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7F240-1BAA-420D-A637-8C6F35FB2BA3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3048000"/>
          </a:xfrm>
          <a:prstGeom prst="rect">
            <a:avLst/>
          </a:prstGeom>
          <a:noFill/>
          <a:ln w="9525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9144000" cy="3276600"/>
          </a:xfrm>
          <a:prstGeom prst="rect">
            <a:avLst/>
          </a:prstGeom>
          <a:noFill/>
          <a:ln w="9525">
            <a:solidFill>
              <a:srgbClr val="3366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0199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short review article</a:t>
            </a:r>
          </a:p>
        </p:txBody>
      </p:sp>
      <p:sp>
        <p:nvSpPr>
          <p:cNvPr id="378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2EAF06-949F-4277-96E7-0C36C2E658E2}" type="slidenum">
              <a:rPr lang="en-US" smtClean="0"/>
              <a:pPr/>
              <a:t>61</a:t>
            </a:fld>
            <a:endParaRPr lang="en-US" smtClean="0"/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60960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578643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86200"/>
            <a:ext cx="7764463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562600"/>
            <a:ext cx="54864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5555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851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958740-D607-437A-8CE1-5E2C6635AA25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Nama Pengarang (Authors)</a:t>
            </a: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762000" y="4419600"/>
            <a:ext cx="647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0" y="15240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b="1">
                <a:latin typeface="Verdana" pitchFamily="34" charset="0"/>
              </a:rPr>
              <a:t>Tanpa gelar akademik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b="1">
                <a:latin typeface="Verdana" pitchFamily="34" charset="0"/>
              </a:rPr>
              <a:t>Dicantumkan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/>
              <a:t>nama lembaga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/>
              <a:t>alamat, No telp, fax, E-mail untuk korespondensi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b="1">
                <a:latin typeface="Verdana" pitchFamily="34" charset="0"/>
              </a:rPr>
              <a:t>Pencantuman setiap nama penulis harus sepengetahuan dan seijin yang bersangkutan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 b="1">
                <a:latin typeface="Verdana" pitchFamily="34" charset="0"/>
              </a:rPr>
              <a:t>Urutan nama penulis berkaitan dengan besarnya kontribusi terhadap penelitian yang dilakukan</a:t>
            </a:r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800" b="1">
                <a:solidFill>
                  <a:srgbClr val="FF0000"/>
                </a:solidFill>
                <a:latin typeface="Verdana" pitchFamily="34" charset="0"/>
              </a:rPr>
              <a:t>Konsisten </a:t>
            </a:r>
            <a:r>
              <a:rPr lang="id-ID" sz="2800" b="1">
                <a:solidFill>
                  <a:srgbClr val="FF0000"/>
                </a:solidFill>
                <a:latin typeface="Verdana" pitchFamily="34" charset="0"/>
              </a:rPr>
              <a:t>dalam menuliskan nama</a:t>
            </a:r>
            <a:r>
              <a:rPr lang="en-US" sz="2800" b="1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>
                <a:latin typeface="Verdana" pitchFamily="34" charset="0"/>
                <a:sym typeface="Wingdings" pitchFamily="2" charset="2"/>
              </a:rPr>
              <a:t> Jika </a:t>
            </a:r>
            <a:r>
              <a:rPr lang="id-ID" sz="2400" b="1">
                <a:latin typeface="Verdana" pitchFamily="34" charset="0"/>
              </a:rPr>
              <a:t>abjad berbeda-beda</a:t>
            </a:r>
            <a:r>
              <a:rPr lang="en-US" sz="2400" b="1">
                <a:latin typeface="Verdana" pitchFamily="34" charset="0"/>
              </a:rPr>
              <a:t> dari satu publikasi ke publikasi lainnya </a:t>
            </a:r>
            <a:r>
              <a:rPr lang="id-ID" sz="2400" b="1">
                <a:latin typeface="Verdana" pitchFamily="34" charset="0"/>
                <a:sym typeface="Symbol" pitchFamily="18" charset="2"/>
              </a:rPr>
              <a:t></a:t>
            </a:r>
            <a:r>
              <a:rPr lang="en-US" sz="2400" b="1">
                <a:latin typeface="Verdana" pitchFamily="34" charset="0"/>
                <a:sym typeface="Symbol" pitchFamily="18" charset="2"/>
              </a:rPr>
              <a:t> </a:t>
            </a:r>
            <a:r>
              <a:rPr lang="id-ID" sz="2400" b="1">
                <a:latin typeface="Verdana" pitchFamily="34" charset="0"/>
              </a:rPr>
              <a:t>merugikan </a:t>
            </a:r>
            <a:r>
              <a:rPr lang="en-US" sz="2400" b="1">
                <a:latin typeface="Verdana" pitchFamily="34" charset="0"/>
              </a:rPr>
              <a:t>dalam indeks nama </a:t>
            </a:r>
            <a:r>
              <a:rPr lang="id-ID" sz="2400" b="1">
                <a:latin typeface="Verdana" pitchFamily="34" charset="0"/>
              </a:rPr>
              <a:t>penulis</a:t>
            </a:r>
            <a:endParaRPr lang="en-US" sz="2400" b="1">
              <a:latin typeface="Verdana" pitchFamily="34" charset="0"/>
            </a:endParaRPr>
          </a:p>
        </p:txBody>
      </p:sp>
      <p:sp>
        <p:nvSpPr>
          <p:cNvPr id="389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819400"/>
            <a:ext cx="8229600" cy="3670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678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Authors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Tx/>
              <a:buChar char="•"/>
            </a:pPr>
            <a:r>
              <a:rPr lang="en-US" smtClean="0">
                <a:solidFill>
                  <a:schemeClr val="tx1"/>
                </a:solidFill>
              </a:rPr>
              <a:t>Jumlah autor/instansi yang terlibat dapat meningkatkan bobot artikel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smtClean="0">
                <a:solidFill>
                  <a:schemeClr val="tx1"/>
                </a:solidFill>
              </a:rPr>
              <a:t>Corresponding author harus diberi tanda (*)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smtClean="0">
                <a:solidFill>
                  <a:schemeClr val="tx1"/>
                </a:solidFill>
              </a:rPr>
              <a:t>Corresponding author sebaiknya orang yang paling kompeten/senior.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B010BC-41F3-46E7-AAF3-999745B0873F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399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78849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8DABA3-99C3-411A-B468-D1974217788C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Tanggal/Genesis Naskah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dirty="0" err="1" smtClean="0">
                <a:solidFill>
                  <a:schemeClr val="tx1"/>
                </a:solidFill>
              </a:rPr>
              <a:t>Dalam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naskah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sudah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diterbitkan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sering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dicantumkan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</a:p>
          <a:p>
            <a:pPr lvl="1" eaLnBrk="1" hangingPunct="1">
              <a:buClr>
                <a:schemeClr val="tx1"/>
              </a:buClr>
            </a:pPr>
            <a:r>
              <a:rPr lang="id-ID" dirty="0" smtClean="0"/>
              <a:t>Tanggal penerimaan naskah </a:t>
            </a:r>
            <a:endParaRPr lang="en-US" dirty="0" smtClean="0"/>
          </a:p>
          <a:p>
            <a:pPr lvl="1" eaLnBrk="1" hangingPunct="1">
              <a:buClr>
                <a:schemeClr val="tx1"/>
              </a:buClr>
            </a:pPr>
            <a:r>
              <a:rPr lang="en-US" dirty="0" smtClean="0"/>
              <a:t>T</a:t>
            </a:r>
            <a:r>
              <a:rPr lang="id-ID" dirty="0" smtClean="0"/>
              <a:t>anggal persetujuan pemuatan naskah </a:t>
            </a:r>
            <a:endParaRPr lang="en-US" dirty="0" smtClean="0"/>
          </a:p>
          <a:p>
            <a:pPr eaLnBrk="1" hangingPunct="1">
              <a:buClr>
                <a:schemeClr val="tx1"/>
              </a:buClr>
            </a:pPr>
            <a:r>
              <a:rPr lang="en-US" dirty="0" err="1" smtClean="0">
                <a:solidFill>
                  <a:schemeClr val="tx1"/>
                </a:solidFill>
              </a:rPr>
              <a:t>Diperlukan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jika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terjadi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sengketa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tentang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id-ID" dirty="0" smtClean="0">
                <a:solidFill>
                  <a:schemeClr val="tx1"/>
                </a:solidFill>
              </a:rPr>
              <a:t>siapa penemu atau peneliti yang menerbitkan pertama kali</a:t>
            </a: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Contoh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</a:p>
          <a:p>
            <a:pPr lvl="1" eaLnBrk="1" hangingPunct="1">
              <a:buClr>
                <a:schemeClr val="tx1"/>
              </a:buClr>
            </a:pPr>
            <a:r>
              <a:rPr lang="en-US" dirty="0" smtClean="0"/>
              <a:t>Received March 1, 2010;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dirty="0" smtClean="0"/>
              <a:t>    Accepted May 25, 2010.</a:t>
            </a:r>
          </a:p>
          <a:p>
            <a:pPr eaLnBrk="1" hangingPunct="1"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8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DA90D1-D53B-492C-90C9-6209EAFDB49B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Abstract</a:t>
            </a:r>
          </a:p>
        </p:txBody>
      </p:sp>
      <p:sp>
        <p:nvSpPr>
          <p:cNvPr id="1475587" name="WordArt 3"/>
          <p:cNvSpPr>
            <a:spLocks noChangeArrowheads="1" noChangeShapeType="1" noTextEdit="1"/>
          </p:cNvSpPr>
          <p:nvPr/>
        </p:nvSpPr>
        <p:spPr bwMode="auto">
          <a:xfrm>
            <a:off x="304800" y="2438400"/>
            <a:ext cx="8382000" cy="11430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Abstract: The advertesiment of your article</a:t>
            </a:r>
          </a:p>
        </p:txBody>
      </p:sp>
      <p:sp>
        <p:nvSpPr>
          <p:cNvPr id="1475588" name="WordArt 4"/>
          <p:cNvSpPr>
            <a:spLocks noChangeArrowheads="1" noChangeShapeType="1" noTextEdit="1"/>
          </p:cNvSpPr>
          <p:nvPr/>
        </p:nvSpPr>
        <p:spPr bwMode="auto">
          <a:xfrm>
            <a:off x="457200" y="1219200"/>
            <a:ext cx="838200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Abstract: Summary of manuscript</a:t>
            </a:r>
          </a:p>
        </p:txBody>
      </p:sp>
      <p:sp>
        <p:nvSpPr>
          <p:cNvPr id="1475589" name="WordArt 5"/>
          <p:cNvSpPr>
            <a:spLocks noChangeArrowheads="1" noChangeShapeType="1" noTextEdit="1"/>
          </p:cNvSpPr>
          <p:nvPr/>
        </p:nvSpPr>
        <p:spPr bwMode="auto">
          <a:xfrm>
            <a:off x="381000" y="4724400"/>
            <a:ext cx="8382000" cy="1600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The quality of an abstract</a:t>
            </a:r>
          </a:p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will strongly influence of the editor's decision</a:t>
            </a:r>
          </a:p>
        </p:txBody>
      </p:sp>
      <p:sp>
        <p:nvSpPr>
          <p:cNvPr id="43017" name="WordArt 9"/>
          <p:cNvSpPr>
            <a:spLocks noChangeArrowheads="1" noChangeShapeType="1" noTextEdit="1"/>
          </p:cNvSpPr>
          <p:nvPr/>
        </p:nvSpPr>
        <p:spPr bwMode="auto">
          <a:xfrm>
            <a:off x="561975" y="3514725"/>
            <a:ext cx="81248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Widely read and therefore important</a:t>
            </a:r>
          </a:p>
        </p:txBody>
      </p:sp>
    </p:spTree>
    <p:extLst>
      <p:ext uri="{BB962C8B-B14F-4D97-AF65-F5344CB8AC3E}">
        <p14:creationId xmlns:p14="http://schemas.microsoft.com/office/powerpoint/2010/main" xmlns="" val="34834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5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5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5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5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587" grpId="0" animBg="1"/>
      <p:bldP spid="1475588" grpId="0" animBg="1"/>
      <p:bldP spid="1475589" grpId="0" animBg="1"/>
      <p:bldP spid="4301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870D91-722E-4995-8EFF-DB4F886CDC14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47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391400" cy="330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Abstrak</a:t>
            </a: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8210550" cy="3367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buClr>
                <a:srgbClr val="393939"/>
              </a:buClr>
              <a:buFont typeface="Wingdings" pitchFamily="2" charset="2"/>
              <a:buChar char="Ø"/>
            </a:pPr>
            <a:r>
              <a:rPr lang="de-DE" sz="2800"/>
              <a:t>Seringkali d</a:t>
            </a:r>
            <a:r>
              <a:rPr lang="en-US" sz="2800"/>
              <a:t>isajikan dalam satu paragraf</a:t>
            </a:r>
          </a:p>
          <a:p>
            <a:pPr marL="457200" indent="-457200">
              <a:lnSpc>
                <a:spcPct val="90000"/>
              </a:lnSpc>
              <a:buClr>
                <a:srgbClr val="393939"/>
              </a:buClr>
              <a:buFont typeface="Wingdings" pitchFamily="2" charset="2"/>
              <a:buChar char="Ø"/>
            </a:pPr>
            <a:r>
              <a:rPr lang="en-US" sz="2800"/>
              <a:t>Disarankan tidak lebih dari 200 kata (Jurnal tertentu mengijinkan sampai 300-400 kata)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393939"/>
              </a:buClr>
              <a:buFont typeface="Wingdings" pitchFamily="2" charset="2"/>
              <a:buChar char="Ø"/>
            </a:pPr>
            <a:r>
              <a:rPr lang="en-US" sz="2800"/>
              <a:t>Mencakup: masalah/tujuan penelitian, metode, hasil, kesimpulan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393939"/>
              </a:buClr>
              <a:buFont typeface="Wingdings" pitchFamily="2" charset="2"/>
              <a:buChar char="Ø"/>
            </a:pPr>
            <a:r>
              <a:rPr lang="en-US" sz="2800"/>
              <a:t>Pada jurnal internasional </a:t>
            </a:r>
            <a:r>
              <a:rPr lang="en-US" sz="2800">
                <a:sym typeface="Wingdings" pitchFamily="2" charset="2"/>
              </a:rPr>
              <a:t></a:t>
            </a:r>
            <a:r>
              <a:rPr lang="en-US" sz="2800"/>
              <a:t> abstrak akan dipublikasikan secara luas melalui “</a:t>
            </a:r>
            <a:r>
              <a:rPr lang="en-US" sz="2800" i="1"/>
              <a:t>on line service</a:t>
            </a:r>
            <a:r>
              <a:rPr lang="en-US" sz="2800"/>
              <a:t>” di internet.</a:t>
            </a:r>
          </a:p>
        </p:txBody>
      </p:sp>
      <p:sp>
        <p:nvSpPr>
          <p:cNvPr id="43014" name="Rectangle 3"/>
          <p:cNvSpPr txBox="1">
            <a:spLocks noChangeArrowheads="1"/>
          </p:cNvSpPr>
          <p:nvPr/>
        </p:nvSpPr>
        <p:spPr bwMode="auto">
          <a:xfrm>
            <a:off x="457200" y="4572000"/>
            <a:ext cx="8229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800" b="1">
                <a:latin typeface="Verdana" pitchFamily="34" charset="0"/>
              </a:rPr>
              <a:t>Common Mistakes: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/>
              <a:t> Abbreviation or acronyms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/>
              <a:t>Too much introduction or method     information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/>
              <a:t> Reference to other literature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en-US" sz="28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en-US" sz="2800">
              <a:solidFill>
                <a:schemeClr val="tx2"/>
              </a:solidFill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80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028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F0C153-2DCD-4E51-908F-0A64217C59A7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Ctr="1"/>
          <a:lstStyle/>
          <a:p>
            <a:pPr eaLnBrk="1" hangingPunct="1"/>
            <a:r>
              <a:rPr lang="en-US" smtClean="0"/>
              <a:t>Kata Kunci (Keywords)</a:t>
            </a:r>
          </a:p>
        </p:txBody>
      </p:sp>
      <p:sp>
        <p:nvSpPr>
          <p:cNvPr id="44037" name="AutoShape 3"/>
          <p:cNvSpPr>
            <a:spLocks noChangeArrowheads="1"/>
          </p:cNvSpPr>
          <p:nvPr/>
        </p:nvSpPr>
        <p:spPr bwMode="gray">
          <a:xfrm>
            <a:off x="0" y="1600200"/>
            <a:ext cx="5715000" cy="4495800"/>
          </a:xfrm>
          <a:prstGeom prst="rightArrow">
            <a:avLst>
              <a:gd name="adj1" fmla="val 86065"/>
              <a:gd name="adj2" fmla="val 31780"/>
            </a:avLst>
          </a:prstGeom>
          <a:gradFill rotWithShape="1">
            <a:gsLst>
              <a:gs pos="0">
                <a:srgbClr val="FFFFFF">
                  <a:alpha val="51999"/>
                </a:srgbClr>
              </a:gs>
              <a:gs pos="100000">
                <a:srgbClr val="FFCC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77636" name="AutoShape 4"/>
          <p:cNvSpPr>
            <a:spLocks noChangeArrowheads="1"/>
          </p:cNvSpPr>
          <p:nvPr/>
        </p:nvSpPr>
        <p:spPr bwMode="gray">
          <a:xfrm>
            <a:off x="304800" y="2133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>
                  <a:gamma/>
                  <a:shade val="46275"/>
                  <a:invGamma/>
                </a:srgbClr>
              </a:gs>
              <a:gs pos="50000">
                <a:srgbClr val="5B84E9"/>
              </a:gs>
              <a:gs pos="100000">
                <a:srgbClr val="5B84E9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</a:rPr>
              <a:t>Cover main issues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477637" name="AutoShape 5"/>
          <p:cNvSpPr>
            <a:spLocks noChangeArrowheads="1"/>
          </p:cNvSpPr>
          <p:nvPr/>
        </p:nvSpPr>
        <p:spPr bwMode="gray">
          <a:xfrm>
            <a:off x="304800" y="3276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7C9ED">
                  <a:gamma/>
                  <a:shade val="46275"/>
                  <a:invGamma/>
                </a:srgbClr>
              </a:gs>
              <a:gs pos="50000">
                <a:srgbClr val="57C9ED"/>
              </a:gs>
              <a:gs pos="100000">
                <a:srgbClr val="57C9ED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800" b="1"/>
              <a:t>used for indexing</a:t>
            </a:r>
            <a:r>
              <a:rPr lang="en-US"/>
              <a:t> </a:t>
            </a: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477638" name="AutoShape 6"/>
          <p:cNvSpPr>
            <a:spLocks noChangeArrowheads="1"/>
          </p:cNvSpPr>
          <p:nvPr/>
        </p:nvSpPr>
        <p:spPr bwMode="gray">
          <a:xfrm>
            <a:off x="304800" y="4419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5D7A6">
                  <a:gamma/>
                  <a:shade val="46275"/>
                  <a:invGamma/>
                </a:srgbClr>
              </a:gs>
              <a:gs pos="50000">
                <a:srgbClr val="65D7A6"/>
              </a:gs>
              <a:gs pos="100000">
                <a:srgbClr val="65D7A6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393939"/>
              </a:buClr>
              <a:buFont typeface="Wingdings" pitchFamily="2" charset="2"/>
              <a:buNone/>
              <a:defRPr/>
            </a:pPr>
            <a:r>
              <a:rPr lang="en-US" b="1"/>
              <a:t> </a:t>
            </a:r>
            <a:r>
              <a:rPr lang="en-US" sz="2000" b="1">
                <a:solidFill>
                  <a:schemeClr val="bg1"/>
                </a:solidFill>
              </a:rPr>
              <a:t>Avoid words with a broad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393939"/>
              </a:buClr>
              <a:buFont typeface="Wingdings" pitchFamily="2" charset="2"/>
              <a:buNone/>
              <a:defRPr/>
            </a:pPr>
            <a:r>
              <a:rPr lang="en-US" sz="2000" b="1">
                <a:solidFill>
                  <a:schemeClr val="bg1"/>
                </a:solidFill>
              </a:rPr>
              <a:t>meaning: analysis, soil</a:t>
            </a:r>
          </a:p>
          <a:p>
            <a:pPr algn="ctr" eaLnBrk="0" hangingPunct="0">
              <a:defRPr/>
            </a:pP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1477639" name="AutoShape 7"/>
          <p:cNvSpPr>
            <a:spLocks noChangeArrowheads="1"/>
          </p:cNvSpPr>
          <p:nvPr/>
        </p:nvSpPr>
        <p:spPr bwMode="gray">
          <a:xfrm>
            <a:off x="5791200" y="2209800"/>
            <a:ext cx="2819400" cy="32004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/>
              </a:gs>
              <a:gs pos="100000">
                <a:srgbClr val="5B84E9">
                  <a:gamma/>
                  <a:tint val="0"/>
                  <a:invGamma/>
                </a:srgb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000000"/>
                </a:solidFill>
              </a:rPr>
              <a:t>Keywords</a:t>
            </a:r>
            <a:endParaRPr lang="en-US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73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8664C17E-149E-424A-9C15-E15D9CAFDFE8}" type="slidenum">
              <a:rPr lang="en-US"/>
              <a:pPr/>
              <a:t>69</a:t>
            </a:fld>
            <a:endParaRPr lang="en-US"/>
          </a:p>
        </p:txBody>
      </p:sp>
      <p:sp>
        <p:nvSpPr>
          <p:cNvPr id="148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686800" cy="5867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err="1">
                <a:solidFill>
                  <a:schemeClr val="bg1"/>
                </a:solidFill>
              </a:rPr>
              <a:t>Pendahuluan</a:t>
            </a:r>
            <a:r>
              <a:rPr lang="en-US" dirty="0">
                <a:solidFill>
                  <a:schemeClr val="bg1"/>
                </a:solidFill>
              </a:rPr>
              <a:t> (Introduction)</a:t>
            </a: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81732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876300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en-US" sz="2800" dirty="0"/>
              <a:t> </a:t>
            </a:r>
            <a:r>
              <a:rPr lang="en-US" sz="2800" dirty="0" err="1"/>
              <a:t>Mencakup</a:t>
            </a:r>
            <a:r>
              <a:rPr lang="en-US" sz="2800" dirty="0"/>
              <a:t> </a:t>
            </a:r>
            <a:r>
              <a:rPr lang="en-US" sz="2800" dirty="0" err="1"/>
              <a:t>alasan</a:t>
            </a:r>
            <a:r>
              <a:rPr lang="en-US" sz="2800" dirty="0"/>
              <a:t> </a:t>
            </a:r>
            <a:r>
              <a:rPr lang="en-US" sz="2800" dirty="0" err="1"/>
              <a:t>kegiatan</a:t>
            </a:r>
            <a:r>
              <a:rPr lang="en-US" sz="2800" dirty="0"/>
              <a:t> </a:t>
            </a:r>
            <a:r>
              <a:rPr lang="en-US" sz="2800" dirty="0" err="1"/>
              <a:t>dilaksanakan</a:t>
            </a:r>
            <a:r>
              <a:rPr lang="en-US" sz="2800" dirty="0"/>
              <a:t>, </a:t>
            </a:r>
          </a:p>
          <a:p>
            <a:pPr lvl="1"/>
            <a:r>
              <a:rPr lang="en-US" sz="2800" dirty="0"/>
              <a:t>   </a:t>
            </a:r>
            <a:r>
              <a:rPr lang="en-US" sz="2800" dirty="0" err="1"/>
              <a:t>kerangka</a:t>
            </a:r>
            <a:r>
              <a:rPr lang="en-US" sz="2800" dirty="0"/>
              <a:t> </a:t>
            </a:r>
            <a:r>
              <a:rPr lang="en-US" sz="2800" dirty="0" err="1"/>
              <a:t>teoretis</a:t>
            </a:r>
            <a:r>
              <a:rPr lang="en-US" sz="2800" dirty="0"/>
              <a:t>, </a:t>
            </a:r>
            <a:r>
              <a:rPr lang="en-US" sz="2800" dirty="0" err="1"/>
              <a:t>mengapa</a:t>
            </a:r>
            <a:r>
              <a:rPr lang="en-US" sz="2800" dirty="0"/>
              <a:t> </a:t>
            </a:r>
            <a:r>
              <a:rPr lang="en-US" sz="2800" dirty="0" err="1"/>
              <a:t>penelitian</a:t>
            </a:r>
            <a:r>
              <a:rPr lang="en-US" sz="2800" dirty="0"/>
              <a:t> </a:t>
            </a:r>
            <a:r>
              <a:rPr lang="en-US" sz="2800" dirty="0" err="1"/>
              <a:t>tersebut</a:t>
            </a:r>
            <a:r>
              <a:rPr lang="en-US" sz="2800" dirty="0"/>
              <a:t> </a:t>
            </a:r>
          </a:p>
          <a:p>
            <a:pPr lvl="1"/>
            <a:r>
              <a:rPr lang="en-US" sz="2800" dirty="0"/>
              <a:t>   </a:t>
            </a:r>
            <a:r>
              <a:rPr lang="en-US" sz="2800" dirty="0" err="1"/>
              <a:t>dilakukan</a:t>
            </a:r>
            <a:endParaRPr lang="en-US" sz="2800" dirty="0"/>
          </a:p>
          <a:p>
            <a:pPr lvl="1">
              <a:buFontTx/>
              <a:buChar char="•"/>
            </a:pPr>
            <a:r>
              <a:rPr lang="en-US" sz="2800" dirty="0"/>
              <a:t> </a:t>
            </a:r>
            <a:r>
              <a:rPr lang="en-US" sz="2800" dirty="0" err="1"/>
              <a:t>Landasan</a:t>
            </a:r>
            <a:r>
              <a:rPr lang="en-US" sz="2800" dirty="0"/>
              <a:t> </a:t>
            </a:r>
            <a:r>
              <a:rPr lang="en-US" sz="2800" dirty="0" err="1"/>
              <a:t>teori</a:t>
            </a:r>
            <a:r>
              <a:rPr lang="en-US" sz="2800" dirty="0"/>
              <a:t> (</a:t>
            </a:r>
            <a:r>
              <a:rPr lang="en-US" sz="2800" dirty="0" err="1"/>
              <a:t>kajian</a:t>
            </a:r>
            <a:r>
              <a:rPr lang="en-US" sz="2800" dirty="0"/>
              <a:t> </a:t>
            </a:r>
            <a:r>
              <a:rPr lang="en-US" sz="2800" dirty="0" err="1"/>
              <a:t>pustaka</a:t>
            </a:r>
            <a:r>
              <a:rPr lang="en-US" sz="2800" dirty="0"/>
              <a:t>)</a:t>
            </a:r>
          </a:p>
          <a:p>
            <a:pPr lvl="1">
              <a:buFontTx/>
              <a:buChar char="•"/>
            </a:pPr>
            <a:r>
              <a:rPr lang="en-US" sz="2800" dirty="0"/>
              <a:t> </a:t>
            </a:r>
            <a:r>
              <a:rPr lang="en-US" sz="2800" dirty="0" err="1"/>
              <a:t>Tujuan</a:t>
            </a:r>
            <a:r>
              <a:rPr lang="en-US" sz="2800" dirty="0"/>
              <a:t> </a:t>
            </a:r>
            <a:r>
              <a:rPr lang="en-US" sz="2800" dirty="0" err="1"/>
              <a:t>penelitian</a:t>
            </a:r>
            <a:endParaRPr lang="en-US" sz="2800" dirty="0"/>
          </a:p>
          <a:p>
            <a:pPr lvl="1">
              <a:buFontTx/>
              <a:buChar char="•"/>
            </a:pPr>
            <a:r>
              <a:rPr lang="en-US" sz="2800" dirty="0"/>
              <a:t> </a:t>
            </a:r>
            <a:r>
              <a:rPr lang="it-IT" altLang="ko-KR" sz="2800" dirty="0">
                <a:ea typeface="굴림" charset="-127"/>
              </a:rPr>
              <a:t>Tidak lebih dari tiga paragraf, dan paragraf </a:t>
            </a:r>
          </a:p>
          <a:p>
            <a:pPr lvl="1"/>
            <a:r>
              <a:rPr lang="it-IT" altLang="ko-KR" sz="2800" dirty="0">
                <a:ea typeface="굴림" charset="-127"/>
              </a:rPr>
              <a:t>   terakhir memuat pernyataan </a:t>
            </a:r>
            <a:r>
              <a:rPr lang="it-IT" altLang="ko-KR" sz="2800" dirty="0" smtClean="0">
                <a:ea typeface="굴림" charset="-127"/>
              </a:rPr>
              <a:t>tujuanpenelitian.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04823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E8B0F0-90E5-4C81-9DFE-3A7A8054FD8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588226" name="Text Box 2"/>
          <p:cNvSpPr txBox="1">
            <a:spLocks noChangeArrowheads="1"/>
          </p:cNvSpPr>
          <p:nvPr/>
        </p:nvSpPr>
        <p:spPr bwMode="auto">
          <a:xfrm>
            <a:off x="982663" y="0"/>
            <a:ext cx="469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Kode Etik Ilmuwan</a:t>
            </a:r>
          </a:p>
        </p:txBody>
      </p:sp>
      <p:sp>
        <p:nvSpPr>
          <p:cNvPr id="1588227" name="WordArt 3"/>
          <p:cNvSpPr>
            <a:spLocks noChangeArrowheads="1" noChangeShapeType="1" noTextEdit="1"/>
          </p:cNvSpPr>
          <p:nvPr/>
        </p:nvSpPr>
        <p:spPr bwMode="auto">
          <a:xfrm>
            <a:off x="3810000" y="1066800"/>
            <a:ext cx="1371600" cy="1524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Honesty</a:t>
            </a:r>
          </a:p>
        </p:txBody>
      </p:sp>
      <p:sp>
        <p:nvSpPr>
          <p:cNvPr id="1588228" name="WordArt 4"/>
          <p:cNvSpPr>
            <a:spLocks noChangeArrowheads="1" noChangeShapeType="1" noTextEdit="1"/>
          </p:cNvSpPr>
          <p:nvPr/>
        </p:nvSpPr>
        <p:spPr bwMode="auto">
          <a:xfrm>
            <a:off x="381000" y="1143000"/>
            <a:ext cx="2438400" cy="1219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18000">
                  <a:solidFill>
                    <a:srgbClr val="1D8EE3"/>
                  </a:solidFill>
                  <a:miter lim="800000"/>
                  <a:headEnd/>
                  <a:tailEnd/>
                </a:ln>
                <a:noFill/>
                <a:effectLst>
                  <a:outerShdw dist="23000" dir="7020039" algn="tl" rotWithShape="0">
                    <a:srgbClr val="000000">
                      <a:alpha val="50000"/>
                    </a:srgbClr>
                  </a:outerShdw>
                </a:effectLst>
                <a:latin typeface="Impact"/>
              </a:rPr>
              <a:t>Objectivity</a:t>
            </a:r>
          </a:p>
        </p:txBody>
      </p:sp>
      <p:sp>
        <p:nvSpPr>
          <p:cNvPr id="1588229" name="WordArt 5"/>
          <p:cNvSpPr>
            <a:spLocks noChangeArrowheads="1" noChangeShapeType="1" noTextEdit="1"/>
          </p:cNvSpPr>
          <p:nvPr/>
        </p:nvSpPr>
        <p:spPr bwMode="auto">
          <a:xfrm>
            <a:off x="6172200" y="914400"/>
            <a:ext cx="16097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Fairness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 bwMode="auto">
          <a:xfrm>
            <a:off x="3124200" y="6694488"/>
            <a:ext cx="2133600" cy="9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B1D1B9A-22F8-49EE-91E3-31F637AA651F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43200" y="2692400"/>
            <a:ext cx="38862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4000" b="1">
                <a:solidFill>
                  <a:srgbClr val="FF0000"/>
                </a:solidFill>
                <a:ea typeface="ＭＳ Ｐゴシック" pitchFamily="34" charset="-128"/>
              </a:rPr>
              <a:t>Pelanggaran Etika Ilmiah</a:t>
            </a:r>
            <a:endParaRPr lang="en-US" sz="4000" b="1">
              <a:ea typeface="ＭＳ Ｐゴシック" pitchFamily="34" charset="-128"/>
            </a:endParaRPr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2336800" y="2743200"/>
            <a:ext cx="4640263" cy="1371600"/>
          </a:xfrm>
          <a:custGeom>
            <a:avLst/>
            <a:gdLst>
              <a:gd name="T0" fmla="*/ 1226041 w 4640383"/>
              <a:gd name="T1" fmla="*/ 261219 h 3222118"/>
              <a:gd name="T2" fmla="*/ 417844 w 4640383"/>
              <a:gd name="T3" fmla="*/ 442698 h 3222118"/>
              <a:gd name="T4" fmla="*/ 500313 w 4640383"/>
              <a:gd name="T5" fmla="*/ 2818421 h 3222118"/>
              <a:gd name="T6" fmla="*/ 3419720 w 4640383"/>
              <a:gd name="T7" fmla="*/ 2867916 h 3222118"/>
              <a:gd name="T8" fmla="*/ 4359868 w 4640383"/>
              <a:gd name="T9" fmla="*/ 1630560 h 3222118"/>
              <a:gd name="T10" fmla="*/ 4046485 w 4640383"/>
              <a:gd name="T11" fmla="*/ 228223 h 3222118"/>
              <a:gd name="T12" fmla="*/ 797202 w 4640383"/>
              <a:gd name="T13" fmla="*/ 261219 h 3222118"/>
              <a:gd name="T14" fmla="*/ 797202 w 4640383"/>
              <a:gd name="T15" fmla="*/ 261219 h 32221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640383"/>
              <a:gd name="T25" fmla="*/ 0 h 3222118"/>
              <a:gd name="T26" fmla="*/ 4640383 w 4640383"/>
              <a:gd name="T27" fmla="*/ 3222118 h 32221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640383" h="3222118">
                <a:moveTo>
                  <a:pt x="1226073" y="261178"/>
                </a:moveTo>
                <a:cubicBezTo>
                  <a:pt x="882443" y="138836"/>
                  <a:pt x="538813" y="16495"/>
                  <a:pt x="417855" y="442628"/>
                </a:cubicBezTo>
                <a:cubicBezTo>
                  <a:pt x="296897" y="868761"/>
                  <a:pt x="0" y="2413838"/>
                  <a:pt x="500326" y="2817978"/>
                </a:cubicBezTo>
                <a:cubicBezTo>
                  <a:pt x="1000652" y="3222118"/>
                  <a:pt x="2776532" y="3065411"/>
                  <a:pt x="3419808" y="2867465"/>
                </a:cubicBezTo>
                <a:cubicBezTo>
                  <a:pt x="4063084" y="2669519"/>
                  <a:pt x="4255517" y="2070183"/>
                  <a:pt x="4359981" y="1630303"/>
                </a:cubicBezTo>
                <a:cubicBezTo>
                  <a:pt x="4464445" y="1190423"/>
                  <a:pt x="4640383" y="456374"/>
                  <a:pt x="4046590" y="228187"/>
                </a:cubicBezTo>
                <a:cubicBezTo>
                  <a:pt x="3452797" y="0"/>
                  <a:pt x="797223" y="261178"/>
                  <a:pt x="797223" y="261178"/>
                </a:cubicBezTo>
              </a:path>
            </a:pathLst>
          </a:custGeom>
          <a:noFill/>
          <a:ln w="76200">
            <a:solidFill>
              <a:schemeClr val="accent1"/>
            </a:solidFill>
            <a:prstDash val="sys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Calibri" pitchFamily="-110" charset="0"/>
              <a:ea typeface="ＭＳ Ｐゴシック" charset="-128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600" y="4378325"/>
            <a:ext cx="3048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FABRIKASI DATA</a:t>
            </a:r>
            <a:r>
              <a:rPr lang="en-US" sz="2800"/>
              <a:t> </a:t>
            </a:r>
            <a:endParaRPr lang="en-US" sz="4400" b="1">
              <a:ea typeface="ＭＳ Ｐゴシック" pitchFamily="34" charset="-128"/>
            </a:endParaRPr>
          </a:p>
        </p:txBody>
      </p:sp>
      <p:cxnSp>
        <p:nvCxnSpPr>
          <p:cNvPr id="13" name="Curved Connector 7"/>
          <p:cNvCxnSpPr>
            <a:cxnSpLocks noChangeShapeType="1"/>
          </p:cNvCxnSpPr>
          <p:nvPr/>
        </p:nvCxnSpPr>
        <p:spPr bwMode="auto">
          <a:xfrm rot="10800000" flipV="1">
            <a:off x="1295400" y="3200400"/>
            <a:ext cx="1371600" cy="1143000"/>
          </a:xfrm>
          <a:prstGeom prst="curvedConnector3">
            <a:avLst>
              <a:gd name="adj1" fmla="val 50000"/>
            </a:avLst>
          </a:prstGeom>
          <a:noFill/>
          <a:ln w="76200">
            <a:solidFill>
              <a:srgbClr val="8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400800" y="3733800"/>
            <a:ext cx="2743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tx2"/>
                </a:solidFill>
              </a:rPr>
              <a:t>FALSIFIKASI DATA</a:t>
            </a:r>
            <a:r>
              <a:rPr lang="en-US"/>
              <a:t> </a:t>
            </a:r>
            <a:endParaRPr lang="en-US" sz="3200" b="1">
              <a:solidFill>
                <a:srgbClr val="008000"/>
              </a:solidFill>
              <a:ea typeface="ＭＳ Ｐゴシック" pitchFamily="34" charset="-128"/>
            </a:endParaRPr>
          </a:p>
        </p:txBody>
      </p:sp>
      <p:cxnSp>
        <p:nvCxnSpPr>
          <p:cNvPr id="15" name="Shape 14"/>
          <p:cNvCxnSpPr>
            <a:cxnSpLocks noChangeShapeType="1"/>
          </p:cNvCxnSpPr>
          <p:nvPr/>
        </p:nvCxnSpPr>
        <p:spPr bwMode="auto">
          <a:xfrm>
            <a:off x="5867400" y="4038600"/>
            <a:ext cx="847725" cy="144463"/>
          </a:xfrm>
          <a:prstGeom prst="curvedConnector3">
            <a:avLst>
              <a:gd name="adj1" fmla="val 50000"/>
            </a:avLst>
          </a:prstGeom>
          <a:noFill/>
          <a:ln w="76200">
            <a:solidFill>
              <a:srgbClr val="8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3352800" y="4953000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PLAGIARISME</a:t>
            </a:r>
            <a:endParaRPr lang="en-US" sz="4400" b="1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cxnSp>
        <p:nvCxnSpPr>
          <p:cNvPr id="17" name="Shape 7"/>
          <p:cNvCxnSpPr>
            <a:cxnSpLocks noChangeShapeType="1"/>
          </p:cNvCxnSpPr>
          <p:nvPr/>
        </p:nvCxnSpPr>
        <p:spPr bwMode="auto">
          <a:xfrm rot="16200000" flipH="1">
            <a:off x="4572000" y="4267200"/>
            <a:ext cx="762000" cy="609600"/>
          </a:xfrm>
          <a:prstGeom prst="curvedConnector3">
            <a:avLst>
              <a:gd name="adj1" fmla="val 50000"/>
            </a:avLst>
          </a:prstGeom>
          <a:noFill/>
          <a:ln w="76200">
            <a:solidFill>
              <a:srgbClr val="80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0" y="5519738"/>
            <a:ext cx="297180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/>
              <a:t>“MENGARANG” data yang sebenarnya tidak ada </a:t>
            </a:r>
            <a:r>
              <a:rPr lang="en-US">
                <a:sym typeface="Wingdings" pitchFamily="2" charset="2"/>
              </a:rPr>
              <a:t> </a:t>
            </a:r>
            <a:r>
              <a:rPr lang="en-US"/>
              <a:t> data fiktif.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705600" y="47244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/>
              <a:t>Mengubah data </a:t>
            </a:r>
          </a:p>
          <a:p>
            <a:pPr algn="r"/>
            <a:r>
              <a:rPr lang="en-US"/>
              <a:t>sesuai keinginan</a:t>
            </a: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3048000" y="5715000"/>
            <a:ext cx="441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b="1" dirty="0" err="1">
                <a:solidFill>
                  <a:schemeClr val="tx2"/>
                </a:solidFill>
              </a:rPr>
              <a:t>Mengambil</a:t>
            </a:r>
            <a:r>
              <a:rPr lang="en-US" b="1" dirty="0">
                <a:solidFill>
                  <a:schemeClr val="tx2"/>
                </a:solidFill>
              </a:rPr>
              <a:t> kata/</a:t>
            </a:r>
            <a:r>
              <a:rPr lang="en-US" b="1" dirty="0" err="1">
                <a:solidFill>
                  <a:schemeClr val="tx2"/>
                </a:solidFill>
              </a:rPr>
              <a:t>kalimat</a:t>
            </a:r>
            <a:r>
              <a:rPr lang="en-US" b="1" dirty="0">
                <a:solidFill>
                  <a:schemeClr val="tx2"/>
                </a:solidFill>
              </a:rPr>
              <a:t>/</a:t>
            </a:r>
            <a:r>
              <a:rPr lang="en-US" b="1" dirty="0" err="1">
                <a:solidFill>
                  <a:schemeClr val="tx2"/>
                </a:solidFill>
              </a:rPr>
              <a:t>teks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dll</a:t>
            </a:r>
            <a:r>
              <a:rPr lang="en-US" b="1" dirty="0">
                <a:solidFill>
                  <a:schemeClr val="tx2"/>
                </a:solidFill>
              </a:rPr>
              <a:t>. orang lain </a:t>
            </a:r>
            <a:r>
              <a:rPr lang="en-US" b="1" dirty="0" err="1">
                <a:solidFill>
                  <a:schemeClr val="tx2"/>
                </a:solidFill>
              </a:rPr>
              <a:t>tanpa</a:t>
            </a:r>
            <a:r>
              <a:rPr lang="en-US" b="1" dirty="0">
                <a:solidFill>
                  <a:schemeClr val="tx2"/>
                </a:solidFill>
              </a:rPr>
              <a:t> SITASI </a:t>
            </a:r>
            <a:r>
              <a:rPr lang="en-US" b="1" dirty="0" smtClean="0">
                <a:solidFill>
                  <a:schemeClr val="tx2"/>
                </a:solidFill>
              </a:rPr>
              <a:t>/</a:t>
            </a:r>
            <a:r>
              <a:rPr lang="en-US" b="1" i="1" dirty="0" smtClean="0">
                <a:solidFill>
                  <a:schemeClr val="tx2"/>
                </a:solidFill>
              </a:rPr>
              <a:t>acknowledgment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sz="2600" dirty="0">
              <a:solidFill>
                <a:schemeClr val="tx2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50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1588227" grpId="0" animBg="1"/>
      <p:bldP spid="1588228" grpId="0" animBg="1"/>
      <p:bldP spid="1588229" grpId="0" animBg="1"/>
      <p:bldP spid="9" grpId="0"/>
      <p:bldP spid="10" grpId="0"/>
      <p:bldP spid="12" grpId="0"/>
      <p:bldP spid="14" grpId="0"/>
      <p:bldP spid="16" grpId="0"/>
      <p:bldP spid="18" grpId="0"/>
      <p:bldP spid="19" grpId="0"/>
      <p:bldP spid="2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B257C32A-77F8-4C78-8E83-9B2AE72DF0D9}" type="slidenum">
              <a:rPr lang="en-US"/>
              <a:pPr/>
              <a:t>70</a:t>
            </a:fld>
            <a:endParaRPr lang="en-US"/>
          </a:p>
        </p:txBody>
      </p:sp>
      <p:sp>
        <p:nvSpPr>
          <p:cNvPr id="148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Introduction</a:t>
            </a:r>
          </a:p>
        </p:txBody>
      </p:sp>
      <p:sp>
        <p:nvSpPr>
          <p:cNvPr id="148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catches and keeps the reader’s interest</a:t>
            </a:r>
          </a:p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Highlight most prominent works of others</a:t>
            </a:r>
          </a:p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Uses a “funnel” type of organization</a:t>
            </a:r>
          </a:p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The gap or general problem</a:t>
            </a:r>
          </a:p>
        </p:txBody>
      </p:sp>
      <p:sp>
        <p:nvSpPr>
          <p:cNvPr id="1482756" name="Freeform 4"/>
          <p:cNvSpPr>
            <a:spLocks/>
          </p:cNvSpPr>
          <p:nvPr/>
        </p:nvSpPr>
        <p:spPr bwMode="gray">
          <a:xfrm>
            <a:off x="-76200" y="4114800"/>
            <a:ext cx="9220200" cy="2667000"/>
          </a:xfrm>
          <a:custGeom>
            <a:avLst/>
            <a:gdLst>
              <a:gd name="T0" fmla="*/ 1763 w 5250"/>
              <a:gd name="T1" fmla="*/ 275 h 3023"/>
              <a:gd name="T2" fmla="*/ 1613 w 5250"/>
              <a:gd name="T3" fmla="*/ 417 h 3023"/>
              <a:gd name="T4" fmla="*/ 1404 w 5250"/>
              <a:gd name="T5" fmla="*/ 292 h 3023"/>
              <a:gd name="T6" fmla="*/ 1362 w 5250"/>
              <a:gd name="T7" fmla="*/ 534 h 3023"/>
              <a:gd name="T8" fmla="*/ 987 w 5250"/>
              <a:gd name="T9" fmla="*/ 359 h 3023"/>
              <a:gd name="T10" fmla="*/ 620 w 5250"/>
              <a:gd name="T11" fmla="*/ 634 h 3023"/>
              <a:gd name="T12" fmla="*/ 670 w 5250"/>
              <a:gd name="T13" fmla="*/ 476 h 3023"/>
              <a:gd name="T14" fmla="*/ 394 w 5250"/>
              <a:gd name="T15" fmla="*/ 451 h 3023"/>
              <a:gd name="T16" fmla="*/ 319 w 5250"/>
              <a:gd name="T17" fmla="*/ 1052 h 3023"/>
              <a:gd name="T18" fmla="*/ 85 w 5250"/>
              <a:gd name="T19" fmla="*/ 1135 h 3023"/>
              <a:gd name="T20" fmla="*/ 394 w 5250"/>
              <a:gd name="T21" fmla="*/ 1152 h 3023"/>
              <a:gd name="T22" fmla="*/ 210 w 5250"/>
              <a:gd name="T23" fmla="*/ 1519 h 3023"/>
              <a:gd name="T24" fmla="*/ 102 w 5250"/>
              <a:gd name="T25" fmla="*/ 1686 h 3023"/>
              <a:gd name="T26" fmla="*/ 10 w 5250"/>
              <a:gd name="T27" fmla="*/ 2137 h 3023"/>
              <a:gd name="T28" fmla="*/ 436 w 5250"/>
              <a:gd name="T29" fmla="*/ 2221 h 3023"/>
              <a:gd name="T30" fmla="*/ 227 w 5250"/>
              <a:gd name="T31" fmla="*/ 2254 h 3023"/>
              <a:gd name="T32" fmla="*/ 569 w 5250"/>
              <a:gd name="T33" fmla="*/ 2763 h 3023"/>
              <a:gd name="T34" fmla="*/ 795 w 5250"/>
              <a:gd name="T35" fmla="*/ 2688 h 3023"/>
              <a:gd name="T36" fmla="*/ 1429 w 5250"/>
              <a:gd name="T37" fmla="*/ 2638 h 3023"/>
              <a:gd name="T38" fmla="*/ 1596 w 5250"/>
              <a:gd name="T39" fmla="*/ 2788 h 3023"/>
              <a:gd name="T40" fmla="*/ 1404 w 5250"/>
              <a:gd name="T41" fmla="*/ 2780 h 3023"/>
              <a:gd name="T42" fmla="*/ 1646 w 5250"/>
              <a:gd name="T43" fmla="*/ 2563 h 3023"/>
              <a:gd name="T44" fmla="*/ 2080 w 5250"/>
              <a:gd name="T45" fmla="*/ 2713 h 3023"/>
              <a:gd name="T46" fmla="*/ 2481 w 5250"/>
              <a:gd name="T47" fmla="*/ 2963 h 3023"/>
              <a:gd name="T48" fmla="*/ 2924 w 5250"/>
              <a:gd name="T49" fmla="*/ 2663 h 3023"/>
              <a:gd name="T50" fmla="*/ 3141 w 5250"/>
              <a:gd name="T51" fmla="*/ 2822 h 3023"/>
              <a:gd name="T52" fmla="*/ 3349 w 5250"/>
              <a:gd name="T53" fmla="*/ 2713 h 3023"/>
              <a:gd name="T54" fmla="*/ 4117 w 5250"/>
              <a:gd name="T55" fmla="*/ 2838 h 3023"/>
              <a:gd name="T56" fmla="*/ 3942 w 5250"/>
              <a:gd name="T57" fmla="*/ 2863 h 3023"/>
              <a:gd name="T58" fmla="*/ 4301 w 5250"/>
              <a:gd name="T59" fmla="*/ 2496 h 3023"/>
              <a:gd name="T60" fmla="*/ 4810 w 5250"/>
              <a:gd name="T61" fmla="*/ 2538 h 3023"/>
              <a:gd name="T62" fmla="*/ 4977 w 5250"/>
              <a:gd name="T63" fmla="*/ 2471 h 3023"/>
              <a:gd name="T64" fmla="*/ 4818 w 5250"/>
              <a:gd name="T65" fmla="*/ 2212 h 3023"/>
              <a:gd name="T66" fmla="*/ 5136 w 5250"/>
              <a:gd name="T67" fmla="*/ 2371 h 3023"/>
              <a:gd name="T68" fmla="*/ 5194 w 5250"/>
              <a:gd name="T69" fmla="*/ 1820 h 3023"/>
              <a:gd name="T70" fmla="*/ 4977 w 5250"/>
              <a:gd name="T71" fmla="*/ 1052 h 3023"/>
              <a:gd name="T72" fmla="*/ 5002 w 5250"/>
              <a:gd name="T73" fmla="*/ 634 h 3023"/>
              <a:gd name="T74" fmla="*/ 5111 w 5250"/>
              <a:gd name="T75" fmla="*/ 902 h 3023"/>
              <a:gd name="T76" fmla="*/ 4601 w 5250"/>
              <a:gd name="T77" fmla="*/ 977 h 3023"/>
              <a:gd name="T78" fmla="*/ 4401 w 5250"/>
              <a:gd name="T79" fmla="*/ 835 h 3023"/>
              <a:gd name="T80" fmla="*/ 4359 w 5250"/>
              <a:gd name="T81" fmla="*/ 259 h 3023"/>
              <a:gd name="T82" fmla="*/ 4401 w 5250"/>
              <a:gd name="T83" fmla="*/ 476 h 3023"/>
              <a:gd name="T84" fmla="*/ 3925 w 5250"/>
              <a:gd name="T85" fmla="*/ 459 h 3023"/>
              <a:gd name="T86" fmla="*/ 3683 w 5250"/>
              <a:gd name="T87" fmla="*/ 200 h 3023"/>
              <a:gd name="T88" fmla="*/ 3316 w 5250"/>
              <a:gd name="T89" fmla="*/ 192 h 3023"/>
              <a:gd name="T90" fmla="*/ 3374 w 5250"/>
              <a:gd name="T91" fmla="*/ 367 h 3023"/>
              <a:gd name="T92" fmla="*/ 3182 w 5250"/>
              <a:gd name="T93" fmla="*/ 109 h 3023"/>
              <a:gd name="T94" fmla="*/ 2748 w 5250"/>
              <a:gd name="T95" fmla="*/ 109 h 3023"/>
              <a:gd name="T96" fmla="*/ 2489 w 5250"/>
              <a:gd name="T97" fmla="*/ 184 h 3023"/>
              <a:gd name="T98" fmla="*/ 2506 w 5250"/>
              <a:gd name="T99" fmla="*/ 0 h 3023"/>
              <a:gd name="T100" fmla="*/ 2114 w 5250"/>
              <a:gd name="T101" fmla="*/ 267 h 3023"/>
              <a:gd name="T102" fmla="*/ 2030 w 5250"/>
              <a:gd name="T103" fmla="*/ 351 h 3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50" h="3023">
                <a:moveTo>
                  <a:pt x="2022" y="317"/>
                </a:moveTo>
                <a:cubicBezTo>
                  <a:pt x="1982" y="277"/>
                  <a:pt x="1942" y="244"/>
                  <a:pt x="1888" y="225"/>
                </a:cubicBezTo>
                <a:cubicBezTo>
                  <a:pt x="1828" y="232"/>
                  <a:pt x="1800" y="229"/>
                  <a:pt x="1763" y="275"/>
                </a:cubicBezTo>
                <a:cubicBezTo>
                  <a:pt x="1748" y="294"/>
                  <a:pt x="1721" y="334"/>
                  <a:pt x="1721" y="334"/>
                </a:cubicBezTo>
                <a:cubicBezTo>
                  <a:pt x="1713" y="360"/>
                  <a:pt x="1688" y="388"/>
                  <a:pt x="1663" y="401"/>
                </a:cubicBezTo>
                <a:cubicBezTo>
                  <a:pt x="1648" y="409"/>
                  <a:pt x="1613" y="417"/>
                  <a:pt x="1613" y="417"/>
                </a:cubicBezTo>
                <a:cubicBezTo>
                  <a:pt x="1480" y="410"/>
                  <a:pt x="1439" y="425"/>
                  <a:pt x="1371" y="326"/>
                </a:cubicBezTo>
                <a:cubicBezTo>
                  <a:pt x="1374" y="312"/>
                  <a:pt x="1369" y="294"/>
                  <a:pt x="1379" y="284"/>
                </a:cubicBezTo>
                <a:cubicBezTo>
                  <a:pt x="1385" y="278"/>
                  <a:pt x="1396" y="288"/>
                  <a:pt x="1404" y="292"/>
                </a:cubicBezTo>
                <a:cubicBezTo>
                  <a:pt x="1436" y="308"/>
                  <a:pt x="1461" y="316"/>
                  <a:pt x="1496" y="326"/>
                </a:cubicBezTo>
                <a:cubicBezTo>
                  <a:pt x="1501" y="343"/>
                  <a:pt x="1513" y="358"/>
                  <a:pt x="1513" y="376"/>
                </a:cubicBezTo>
                <a:cubicBezTo>
                  <a:pt x="1513" y="457"/>
                  <a:pt x="1435" y="520"/>
                  <a:pt x="1362" y="534"/>
                </a:cubicBezTo>
                <a:cubicBezTo>
                  <a:pt x="1309" y="528"/>
                  <a:pt x="1284" y="516"/>
                  <a:pt x="1237" y="501"/>
                </a:cubicBezTo>
                <a:cubicBezTo>
                  <a:pt x="1185" y="461"/>
                  <a:pt x="1133" y="421"/>
                  <a:pt x="1070" y="401"/>
                </a:cubicBezTo>
                <a:cubicBezTo>
                  <a:pt x="1011" y="361"/>
                  <a:pt x="1040" y="372"/>
                  <a:pt x="987" y="359"/>
                </a:cubicBezTo>
                <a:cubicBezTo>
                  <a:pt x="950" y="334"/>
                  <a:pt x="896" y="315"/>
                  <a:pt x="853" y="301"/>
                </a:cubicBezTo>
                <a:cubicBezTo>
                  <a:pt x="723" y="306"/>
                  <a:pt x="629" y="275"/>
                  <a:pt x="569" y="392"/>
                </a:cubicBezTo>
                <a:cubicBezTo>
                  <a:pt x="577" y="466"/>
                  <a:pt x="586" y="568"/>
                  <a:pt x="620" y="634"/>
                </a:cubicBezTo>
                <a:cubicBezTo>
                  <a:pt x="631" y="631"/>
                  <a:pt x="644" y="633"/>
                  <a:pt x="653" y="626"/>
                </a:cubicBezTo>
                <a:cubicBezTo>
                  <a:pt x="661" y="619"/>
                  <a:pt x="677" y="540"/>
                  <a:pt x="678" y="534"/>
                </a:cubicBezTo>
                <a:cubicBezTo>
                  <a:pt x="675" y="515"/>
                  <a:pt x="679" y="493"/>
                  <a:pt x="670" y="476"/>
                </a:cubicBezTo>
                <a:cubicBezTo>
                  <a:pt x="645" y="430"/>
                  <a:pt x="584" y="396"/>
                  <a:pt x="536" y="384"/>
                </a:cubicBezTo>
                <a:cubicBezTo>
                  <a:pt x="503" y="387"/>
                  <a:pt x="466" y="378"/>
                  <a:pt x="436" y="392"/>
                </a:cubicBezTo>
                <a:cubicBezTo>
                  <a:pt x="414" y="402"/>
                  <a:pt x="394" y="451"/>
                  <a:pt x="394" y="451"/>
                </a:cubicBezTo>
                <a:cubicBezTo>
                  <a:pt x="387" y="479"/>
                  <a:pt x="378" y="506"/>
                  <a:pt x="369" y="534"/>
                </a:cubicBezTo>
                <a:cubicBezTo>
                  <a:pt x="366" y="659"/>
                  <a:pt x="366" y="785"/>
                  <a:pt x="361" y="910"/>
                </a:cubicBezTo>
                <a:cubicBezTo>
                  <a:pt x="359" y="968"/>
                  <a:pt x="343" y="1004"/>
                  <a:pt x="319" y="1052"/>
                </a:cubicBezTo>
                <a:cubicBezTo>
                  <a:pt x="274" y="1140"/>
                  <a:pt x="283" y="1193"/>
                  <a:pt x="177" y="1227"/>
                </a:cubicBezTo>
                <a:cubicBezTo>
                  <a:pt x="116" y="1202"/>
                  <a:pt x="144" y="1223"/>
                  <a:pt x="102" y="1160"/>
                </a:cubicBezTo>
                <a:cubicBezTo>
                  <a:pt x="96" y="1152"/>
                  <a:pt x="85" y="1135"/>
                  <a:pt x="85" y="1135"/>
                </a:cubicBezTo>
                <a:cubicBezTo>
                  <a:pt x="96" y="1063"/>
                  <a:pt x="106" y="1044"/>
                  <a:pt x="177" y="1027"/>
                </a:cubicBezTo>
                <a:cubicBezTo>
                  <a:pt x="289" y="1034"/>
                  <a:pt x="291" y="1016"/>
                  <a:pt x="352" y="1077"/>
                </a:cubicBezTo>
                <a:cubicBezTo>
                  <a:pt x="362" y="1104"/>
                  <a:pt x="394" y="1152"/>
                  <a:pt x="394" y="1152"/>
                </a:cubicBezTo>
                <a:cubicBezTo>
                  <a:pt x="391" y="1197"/>
                  <a:pt x="391" y="1242"/>
                  <a:pt x="386" y="1286"/>
                </a:cubicBezTo>
                <a:cubicBezTo>
                  <a:pt x="382" y="1320"/>
                  <a:pt x="354" y="1336"/>
                  <a:pt x="336" y="1361"/>
                </a:cubicBezTo>
                <a:cubicBezTo>
                  <a:pt x="299" y="1413"/>
                  <a:pt x="266" y="1485"/>
                  <a:pt x="210" y="1519"/>
                </a:cubicBezTo>
                <a:cubicBezTo>
                  <a:pt x="202" y="1530"/>
                  <a:pt x="192" y="1541"/>
                  <a:pt x="185" y="1553"/>
                </a:cubicBezTo>
                <a:cubicBezTo>
                  <a:pt x="181" y="1561"/>
                  <a:pt x="181" y="1570"/>
                  <a:pt x="177" y="1578"/>
                </a:cubicBezTo>
                <a:cubicBezTo>
                  <a:pt x="156" y="1616"/>
                  <a:pt x="125" y="1649"/>
                  <a:pt x="102" y="1686"/>
                </a:cubicBezTo>
                <a:cubicBezTo>
                  <a:pt x="84" y="1714"/>
                  <a:pt x="79" y="1743"/>
                  <a:pt x="60" y="1770"/>
                </a:cubicBezTo>
                <a:cubicBezTo>
                  <a:pt x="47" y="1810"/>
                  <a:pt x="32" y="1847"/>
                  <a:pt x="18" y="1887"/>
                </a:cubicBezTo>
                <a:cubicBezTo>
                  <a:pt x="9" y="1975"/>
                  <a:pt x="0" y="2047"/>
                  <a:pt x="10" y="2137"/>
                </a:cubicBezTo>
                <a:cubicBezTo>
                  <a:pt x="27" y="2289"/>
                  <a:pt x="201" y="2345"/>
                  <a:pt x="327" y="2362"/>
                </a:cubicBezTo>
                <a:cubicBezTo>
                  <a:pt x="394" y="2354"/>
                  <a:pt x="401" y="2355"/>
                  <a:pt x="444" y="2312"/>
                </a:cubicBezTo>
                <a:cubicBezTo>
                  <a:pt x="453" y="2287"/>
                  <a:pt x="457" y="2242"/>
                  <a:pt x="436" y="2221"/>
                </a:cubicBezTo>
                <a:cubicBezTo>
                  <a:pt x="430" y="2215"/>
                  <a:pt x="419" y="2215"/>
                  <a:pt x="411" y="2212"/>
                </a:cubicBezTo>
                <a:cubicBezTo>
                  <a:pt x="366" y="2167"/>
                  <a:pt x="356" y="2180"/>
                  <a:pt x="286" y="2187"/>
                </a:cubicBezTo>
                <a:cubicBezTo>
                  <a:pt x="257" y="2207"/>
                  <a:pt x="239" y="2221"/>
                  <a:pt x="227" y="2254"/>
                </a:cubicBezTo>
                <a:cubicBezTo>
                  <a:pt x="221" y="2375"/>
                  <a:pt x="176" y="2549"/>
                  <a:pt x="294" y="2630"/>
                </a:cubicBezTo>
                <a:cubicBezTo>
                  <a:pt x="305" y="2666"/>
                  <a:pt x="320" y="2665"/>
                  <a:pt x="352" y="2680"/>
                </a:cubicBezTo>
                <a:cubicBezTo>
                  <a:pt x="423" y="2713"/>
                  <a:pt x="491" y="2748"/>
                  <a:pt x="569" y="2763"/>
                </a:cubicBezTo>
                <a:cubicBezTo>
                  <a:pt x="597" y="2760"/>
                  <a:pt x="626" y="2761"/>
                  <a:pt x="653" y="2755"/>
                </a:cubicBezTo>
                <a:cubicBezTo>
                  <a:pt x="674" y="2750"/>
                  <a:pt x="691" y="2735"/>
                  <a:pt x="711" y="2730"/>
                </a:cubicBezTo>
                <a:cubicBezTo>
                  <a:pt x="738" y="2712"/>
                  <a:pt x="764" y="2698"/>
                  <a:pt x="795" y="2688"/>
                </a:cubicBezTo>
                <a:cubicBezTo>
                  <a:pt x="842" y="2656"/>
                  <a:pt x="804" y="2678"/>
                  <a:pt x="887" y="2655"/>
                </a:cubicBezTo>
                <a:cubicBezTo>
                  <a:pt x="965" y="2634"/>
                  <a:pt x="1040" y="2615"/>
                  <a:pt x="1120" y="2605"/>
                </a:cubicBezTo>
                <a:cubicBezTo>
                  <a:pt x="1249" y="2610"/>
                  <a:pt x="1321" y="2603"/>
                  <a:pt x="1429" y="2638"/>
                </a:cubicBezTo>
                <a:cubicBezTo>
                  <a:pt x="1444" y="2648"/>
                  <a:pt x="1464" y="2652"/>
                  <a:pt x="1479" y="2663"/>
                </a:cubicBezTo>
                <a:cubicBezTo>
                  <a:pt x="1588" y="2738"/>
                  <a:pt x="1447" y="2662"/>
                  <a:pt x="1546" y="2713"/>
                </a:cubicBezTo>
                <a:cubicBezTo>
                  <a:pt x="1564" y="2740"/>
                  <a:pt x="1586" y="2756"/>
                  <a:pt x="1596" y="2788"/>
                </a:cubicBezTo>
                <a:cubicBezTo>
                  <a:pt x="1588" y="2868"/>
                  <a:pt x="1595" y="2873"/>
                  <a:pt x="1546" y="2922"/>
                </a:cubicBezTo>
                <a:cubicBezTo>
                  <a:pt x="1529" y="2919"/>
                  <a:pt x="1511" y="2921"/>
                  <a:pt x="1496" y="2913"/>
                </a:cubicBezTo>
                <a:cubicBezTo>
                  <a:pt x="1453" y="2891"/>
                  <a:pt x="1420" y="2825"/>
                  <a:pt x="1404" y="2780"/>
                </a:cubicBezTo>
                <a:cubicBezTo>
                  <a:pt x="1409" y="2746"/>
                  <a:pt x="1404" y="2709"/>
                  <a:pt x="1421" y="2680"/>
                </a:cubicBezTo>
                <a:cubicBezTo>
                  <a:pt x="1434" y="2658"/>
                  <a:pt x="1453" y="2653"/>
                  <a:pt x="1471" y="2638"/>
                </a:cubicBezTo>
                <a:cubicBezTo>
                  <a:pt x="1544" y="2577"/>
                  <a:pt x="1558" y="2591"/>
                  <a:pt x="1646" y="2563"/>
                </a:cubicBezTo>
                <a:cubicBezTo>
                  <a:pt x="1730" y="2567"/>
                  <a:pt x="1817" y="2554"/>
                  <a:pt x="1897" y="2579"/>
                </a:cubicBezTo>
                <a:cubicBezTo>
                  <a:pt x="1958" y="2598"/>
                  <a:pt x="1989" y="2639"/>
                  <a:pt x="2039" y="2671"/>
                </a:cubicBezTo>
                <a:cubicBezTo>
                  <a:pt x="2093" y="2755"/>
                  <a:pt x="2014" y="2639"/>
                  <a:pt x="2080" y="2713"/>
                </a:cubicBezTo>
                <a:cubicBezTo>
                  <a:pt x="2101" y="2736"/>
                  <a:pt x="2127" y="2776"/>
                  <a:pt x="2147" y="2805"/>
                </a:cubicBezTo>
                <a:cubicBezTo>
                  <a:pt x="2169" y="2838"/>
                  <a:pt x="2225" y="2852"/>
                  <a:pt x="2256" y="2872"/>
                </a:cubicBezTo>
                <a:cubicBezTo>
                  <a:pt x="2319" y="2912"/>
                  <a:pt x="2407" y="2951"/>
                  <a:pt x="2481" y="2963"/>
                </a:cubicBezTo>
                <a:cubicBezTo>
                  <a:pt x="2609" y="2960"/>
                  <a:pt x="2896" y="3023"/>
                  <a:pt x="2982" y="2855"/>
                </a:cubicBezTo>
                <a:cubicBezTo>
                  <a:pt x="2994" y="2804"/>
                  <a:pt x="2984" y="2758"/>
                  <a:pt x="2957" y="2713"/>
                </a:cubicBezTo>
                <a:cubicBezTo>
                  <a:pt x="2947" y="2696"/>
                  <a:pt x="2924" y="2663"/>
                  <a:pt x="2924" y="2663"/>
                </a:cubicBezTo>
                <a:cubicBezTo>
                  <a:pt x="2866" y="2677"/>
                  <a:pt x="2869" y="2702"/>
                  <a:pt x="2857" y="2755"/>
                </a:cubicBezTo>
                <a:cubicBezTo>
                  <a:pt x="2860" y="2777"/>
                  <a:pt x="2844" y="2813"/>
                  <a:pt x="2865" y="2822"/>
                </a:cubicBezTo>
                <a:cubicBezTo>
                  <a:pt x="2910" y="2842"/>
                  <a:pt x="3083" y="2826"/>
                  <a:pt x="3141" y="2822"/>
                </a:cubicBezTo>
                <a:cubicBezTo>
                  <a:pt x="3171" y="2802"/>
                  <a:pt x="3207" y="2782"/>
                  <a:pt x="3241" y="2771"/>
                </a:cubicBezTo>
                <a:cubicBezTo>
                  <a:pt x="3258" y="2765"/>
                  <a:pt x="3291" y="2755"/>
                  <a:pt x="3291" y="2755"/>
                </a:cubicBezTo>
                <a:cubicBezTo>
                  <a:pt x="3311" y="2742"/>
                  <a:pt x="3328" y="2724"/>
                  <a:pt x="3349" y="2713"/>
                </a:cubicBezTo>
                <a:cubicBezTo>
                  <a:pt x="3414" y="2681"/>
                  <a:pt x="3507" y="2677"/>
                  <a:pt x="3575" y="2671"/>
                </a:cubicBezTo>
                <a:cubicBezTo>
                  <a:pt x="3807" y="2679"/>
                  <a:pt x="3876" y="2660"/>
                  <a:pt x="4050" y="2771"/>
                </a:cubicBezTo>
                <a:cubicBezTo>
                  <a:pt x="4069" y="2800"/>
                  <a:pt x="4092" y="2813"/>
                  <a:pt x="4117" y="2838"/>
                </a:cubicBezTo>
                <a:cubicBezTo>
                  <a:pt x="4110" y="2904"/>
                  <a:pt x="4119" y="2926"/>
                  <a:pt x="4059" y="2947"/>
                </a:cubicBezTo>
                <a:cubicBezTo>
                  <a:pt x="4005" y="2939"/>
                  <a:pt x="4004" y="2951"/>
                  <a:pt x="3975" y="2913"/>
                </a:cubicBezTo>
                <a:cubicBezTo>
                  <a:pt x="3963" y="2897"/>
                  <a:pt x="3942" y="2863"/>
                  <a:pt x="3942" y="2863"/>
                </a:cubicBezTo>
                <a:cubicBezTo>
                  <a:pt x="3920" y="2773"/>
                  <a:pt x="3903" y="2665"/>
                  <a:pt x="3984" y="2605"/>
                </a:cubicBezTo>
                <a:cubicBezTo>
                  <a:pt x="4006" y="2569"/>
                  <a:pt x="4031" y="2575"/>
                  <a:pt x="4067" y="2554"/>
                </a:cubicBezTo>
                <a:cubicBezTo>
                  <a:pt x="4136" y="2515"/>
                  <a:pt x="4224" y="2511"/>
                  <a:pt x="4301" y="2496"/>
                </a:cubicBezTo>
                <a:cubicBezTo>
                  <a:pt x="4351" y="2499"/>
                  <a:pt x="4401" y="2498"/>
                  <a:pt x="4451" y="2504"/>
                </a:cubicBezTo>
                <a:cubicBezTo>
                  <a:pt x="4474" y="2507"/>
                  <a:pt x="4518" y="2521"/>
                  <a:pt x="4518" y="2521"/>
                </a:cubicBezTo>
                <a:cubicBezTo>
                  <a:pt x="4604" y="2565"/>
                  <a:pt x="4719" y="2543"/>
                  <a:pt x="4810" y="2538"/>
                </a:cubicBezTo>
                <a:cubicBezTo>
                  <a:pt x="4821" y="2535"/>
                  <a:pt x="4833" y="2532"/>
                  <a:pt x="4844" y="2529"/>
                </a:cubicBezTo>
                <a:cubicBezTo>
                  <a:pt x="4861" y="2524"/>
                  <a:pt x="4894" y="2513"/>
                  <a:pt x="4894" y="2513"/>
                </a:cubicBezTo>
                <a:cubicBezTo>
                  <a:pt x="4921" y="2495"/>
                  <a:pt x="4951" y="2490"/>
                  <a:pt x="4977" y="2471"/>
                </a:cubicBezTo>
                <a:cubicBezTo>
                  <a:pt x="4996" y="2457"/>
                  <a:pt x="5014" y="2431"/>
                  <a:pt x="5027" y="2413"/>
                </a:cubicBezTo>
                <a:cubicBezTo>
                  <a:pt x="5065" y="2304"/>
                  <a:pt x="5051" y="2196"/>
                  <a:pt x="4944" y="2162"/>
                </a:cubicBezTo>
                <a:cubicBezTo>
                  <a:pt x="4874" y="2115"/>
                  <a:pt x="4853" y="2161"/>
                  <a:pt x="4818" y="2212"/>
                </a:cubicBezTo>
                <a:cubicBezTo>
                  <a:pt x="4804" y="2256"/>
                  <a:pt x="4801" y="2352"/>
                  <a:pt x="4844" y="2387"/>
                </a:cubicBezTo>
                <a:cubicBezTo>
                  <a:pt x="4860" y="2400"/>
                  <a:pt x="4899" y="2406"/>
                  <a:pt x="4919" y="2413"/>
                </a:cubicBezTo>
                <a:cubicBezTo>
                  <a:pt x="5009" y="2407"/>
                  <a:pt x="5066" y="2416"/>
                  <a:pt x="5136" y="2371"/>
                </a:cubicBezTo>
                <a:cubicBezTo>
                  <a:pt x="5147" y="2354"/>
                  <a:pt x="5158" y="2338"/>
                  <a:pt x="5169" y="2321"/>
                </a:cubicBezTo>
                <a:cubicBezTo>
                  <a:pt x="5204" y="2267"/>
                  <a:pt x="5164" y="2189"/>
                  <a:pt x="5186" y="2129"/>
                </a:cubicBezTo>
                <a:cubicBezTo>
                  <a:pt x="5189" y="2026"/>
                  <a:pt x="5194" y="1923"/>
                  <a:pt x="5194" y="1820"/>
                </a:cubicBezTo>
                <a:cubicBezTo>
                  <a:pt x="5194" y="1669"/>
                  <a:pt x="5250" y="1329"/>
                  <a:pt x="5077" y="1202"/>
                </a:cubicBezTo>
                <a:cubicBezTo>
                  <a:pt x="5059" y="1174"/>
                  <a:pt x="5036" y="1163"/>
                  <a:pt x="5019" y="1135"/>
                </a:cubicBezTo>
                <a:cubicBezTo>
                  <a:pt x="5002" y="1107"/>
                  <a:pt x="4995" y="1079"/>
                  <a:pt x="4977" y="1052"/>
                </a:cubicBezTo>
                <a:cubicBezTo>
                  <a:pt x="4968" y="1024"/>
                  <a:pt x="4957" y="1003"/>
                  <a:pt x="4944" y="977"/>
                </a:cubicBezTo>
                <a:cubicBezTo>
                  <a:pt x="4925" y="939"/>
                  <a:pt x="4915" y="892"/>
                  <a:pt x="4902" y="851"/>
                </a:cubicBezTo>
                <a:cubicBezTo>
                  <a:pt x="4909" y="756"/>
                  <a:pt x="4902" y="670"/>
                  <a:pt x="5002" y="634"/>
                </a:cubicBezTo>
                <a:cubicBezTo>
                  <a:pt x="5048" y="646"/>
                  <a:pt x="5079" y="655"/>
                  <a:pt x="5102" y="701"/>
                </a:cubicBezTo>
                <a:cubicBezTo>
                  <a:pt x="5114" y="725"/>
                  <a:pt x="5127" y="776"/>
                  <a:pt x="5127" y="776"/>
                </a:cubicBezTo>
                <a:cubicBezTo>
                  <a:pt x="5124" y="818"/>
                  <a:pt x="5134" y="867"/>
                  <a:pt x="5111" y="902"/>
                </a:cubicBezTo>
                <a:cubicBezTo>
                  <a:pt x="5066" y="970"/>
                  <a:pt x="5005" y="1006"/>
                  <a:pt x="4927" y="1027"/>
                </a:cubicBezTo>
                <a:cubicBezTo>
                  <a:pt x="4829" y="1023"/>
                  <a:pt x="4748" y="1030"/>
                  <a:pt x="4660" y="1002"/>
                </a:cubicBezTo>
                <a:cubicBezTo>
                  <a:pt x="4573" y="943"/>
                  <a:pt x="4705" y="1028"/>
                  <a:pt x="4601" y="977"/>
                </a:cubicBezTo>
                <a:cubicBezTo>
                  <a:pt x="4589" y="971"/>
                  <a:pt x="4580" y="959"/>
                  <a:pt x="4568" y="952"/>
                </a:cubicBezTo>
                <a:cubicBezTo>
                  <a:pt x="4537" y="934"/>
                  <a:pt x="4501" y="918"/>
                  <a:pt x="4468" y="902"/>
                </a:cubicBezTo>
                <a:cubicBezTo>
                  <a:pt x="4444" y="878"/>
                  <a:pt x="4430" y="854"/>
                  <a:pt x="4401" y="835"/>
                </a:cubicBezTo>
                <a:cubicBezTo>
                  <a:pt x="4377" y="800"/>
                  <a:pt x="4382" y="782"/>
                  <a:pt x="4351" y="751"/>
                </a:cubicBezTo>
                <a:cubicBezTo>
                  <a:pt x="4333" y="696"/>
                  <a:pt x="4335" y="638"/>
                  <a:pt x="4318" y="584"/>
                </a:cubicBezTo>
                <a:cubicBezTo>
                  <a:pt x="4306" y="481"/>
                  <a:pt x="4250" y="312"/>
                  <a:pt x="4359" y="259"/>
                </a:cubicBezTo>
                <a:cubicBezTo>
                  <a:pt x="4367" y="262"/>
                  <a:pt x="4378" y="261"/>
                  <a:pt x="4384" y="267"/>
                </a:cubicBezTo>
                <a:cubicBezTo>
                  <a:pt x="4398" y="281"/>
                  <a:pt x="4418" y="317"/>
                  <a:pt x="4418" y="317"/>
                </a:cubicBezTo>
                <a:cubicBezTo>
                  <a:pt x="4435" y="371"/>
                  <a:pt x="4433" y="428"/>
                  <a:pt x="4401" y="476"/>
                </a:cubicBezTo>
                <a:cubicBezTo>
                  <a:pt x="4373" y="565"/>
                  <a:pt x="4299" y="596"/>
                  <a:pt x="4217" y="618"/>
                </a:cubicBezTo>
                <a:cubicBezTo>
                  <a:pt x="4101" y="612"/>
                  <a:pt x="4062" y="651"/>
                  <a:pt x="4009" y="584"/>
                </a:cubicBezTo>
                <a:cubicBezTo>
                  <a:pt x="3979" y="545"/>
                  <a:pt x="3952" y="500"/>
                  <a:pt x="3925" y="459"/>
                </a:cubicBezTo>
                <a:cubicBezTo>
                  <a:pt x="3881" y="392"/>
                  <a:pt x="3938" y="476"/>
                  <a:pt x="3892" y="409"/>
                </a:cubicBezTo>
                <a:cubicBezTo>
                  <a:pt x="3886" y="401"/>
                  <a:pt x="3875" y="384"/>
                  <a:pt x="3875" y="384"/>
                </a:cubicBezTo>
                <a:cubicBezTo>
                  <a:pt x="3846" y="295"/>
                  <a:pt x="3774" y="221"/>
                  <a:pt x="3683" y="200"/>
                </a:cubicBezTo>
                <a:cubicBezTo>
                  <a:pt x="3606" y="182"/>
                  <a:pt x="3620" y="191"/>
                  <a:pt x="3566" y="175"/>
                </a:cubicBezTo>
                <a:cubicBezTo>
                  <a:pt x="3549" y="170"/>
                  <a:pt x="3516" y="159"/>
                  <a:pt x="3516" y="159"/>
                </a:cubicBezTo>
                <a:cubicBezTo>
                  <a:pt x="3429" y="164"/>
                  <a:pt x="3385" y="156"/>
                  <a:pt x="3316" y="192"/>
                </a:cubicBezTo>
                <a:cubicBezTo>
                  <a:pt x="3297" y="220"/>
                  <a:pt x="3276" y="247"/>
                  <a:pt x="3257" y="275"/>
                </a:cubicBezTo>
                <a:cubicBezTo>
                  <a:pt x="3246" y="321"/>
                  <a:pt x="3247" y="361"/>
                  <a:pt x="3274" y="401"/>
                </a:cubicBezTo>
                <a:cubicBezTo>
                  <a:pt x="3317" y="393"/>
                  <a:pt x="3339" y="391"/>
                  <a:pt x="3374" y="367"/>
                </a:cubicBezTo>
                <a:cubicBezTo>
                  <a:pt x="3392" y="317"/>
                  <a:pt x="3396" y="264"/>
                  <a:pt x="3349" y="234"/>
                </a:cubicBezTo>
                <a:cubicBezTo>
                  <a:pt x="3325" y="196"/>
                  <a:pt x="3300" y="173"/>
                  <a:pt x="3257" y="159"/>
                </a:cubicBezTo>
                <a:cubicBezTo>
                  <a:pt x="3230" y="141"/>
                  <a:pt x="3214" y="119"/>
                  <a:pt x="3182" y="109"/>
                </a:cubicBezTo>
                <a:cubicBezTo>
                  <a:pt x="3117" y="65"/>
                  <a:pt x="3024" y="65"/>
                  <a:pt x="2949" y="58"/>
                </a:cubicBezTo>
                <a:cubicBezTo>
                  <a:pt x="2898" y="62"/>
                  <a:pt x="2843" y="52"/>
                  <a:pt x="2798" y="75"/>
                </a:cubicBezTo>
                <a:cubicBezTo>
                  <a:pt x="2780" y="84"/>
                  <a:pt x="2765" y="98"/>
                  <a:pt x="2748" y="109"/>
                </a:cubicBezTo>
                <a:cubicBezTo>
                  <a:pt x="2740" y="114"/>
                  <a:pt x="2723" y="125"/>
                  <a:pt x="2723" y="125"/>
                </a:cubicBezTo>
                <a:cubicBezTo>
                  <a:pt x="2699" y="161"/>
                  <a:pt x="2665" y="190"/>
                  <a:pt x="2623" y="200"/>
                </a:cubicBezTo>
                <a:cubicBezTo>
                  <a:pt x="2578" y="197"/>
                  <a:pt x="2525" y="212"/>
                  <a:pt x="2489" y="184"/>
                </a:cubicBezTo>
                <a:cubicBezTo>
                  <a:pt x="2470" y="170"/>
                  <a:pt x="2439" y="134"/>
                  <a:pt x="2439" y="134"/>
                </a:cubicBezTo>
                <a:cubicBezTo>
                  <a:pt x="2432" y="114"/>
                  <a:pt x="2416" y="96"/>
                  <a:pt x="2414" y="75"/>
                </a:cubicBezTo>
                <a:cubicBezTo>
                  <a:pt x="2408" y="17"/>
                  <a:pt x="2464" y="10"/>
                  <a:pt x="2506" y="0"/>
                </a:cubicBezTo>
                <a:cubicBezTo>
                  <a:pt x="2569" y="9"/>
                  <a:pt x="2571" y="4"/>
                  <a:pt x="2590" y="58"/>
                </a:cubicBezTo>
                <a:cubicBezTo>
                  <a:pt x="2583" y="106"/>
                  <a:pt x="2582" y="129"/>
                  <a:pt x="2556" y="167"/>
                </a:cubicBezTo>
                <a:cubicBezTo>
                  <a:pt x="2505" y="328"/>
                  <a:pt x="2192" y="265"/>
                  <a:pt x="2114" y="267"/>
                </a:cubicBezTo>
                <a:cubicBezTo>
                  <a:pt x="2063" y="279"/>
                  <a:pt x="2035" y="288"/>
                  <a:pt x="1997" y="326"/>
                </a:cubicBezTo>
                <a:cubicBezTo>
                  <a:pt x="1981" y="376"/>
                  <a:pt x="1987" y="430"/>
                  <a:pt x="2030" y="459"/>
                </a:cubicBezTo>
                <a:cubicBezTo>
                  <a:pt x="2046" y="414"/>
                  <a:pt x="2047" y="424"/>
                  <a:pt x="2030" y="351"/>
                </a:cubicBezTo>
                <a:cubicBezTo>
                  <a:pt x="2021" y="312"/>
                  <a:pt x="2004" y="338"/>
                  <a:pt x="2022" y="317"/>
                </a:cubicBezTo>
                <a:close/>
              </a:path>
            </a:pathLst>
          </a:custGeom>
          <a:solidFill>
            <a:srgbClr val="CCFFFF"/>
          </a:solidFill>
          <a:ln w="76200" cap="flat" cmpd="sng">
            <a:solidFill>
              <a:srgbClr val="CCCC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tIns="54000" rIns="54000" bIns="54000"/>
          <a:lstStyle/>
          <a:p>
            <a:endParaRPr lang="en-US"/>
          </a:p>
        </p:txBody>
      </p:sp>
      <p:sp>
        <p:nvSpPr>
          <p:cNvPr id="1482757" name="Text Box 5"/>
          <p:cNvSpPr txBox="1">
            <a:spLocks noChangeArrowheads="1"/>
          </p:cNvSpPr>
          <p:nvPr/>
        </p:nvSpPr>
        <p:spPr bwMode="auto">
          <a:xfrm>
            <a:off x="381000" y="4845050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Lucida Handwriting" pitchFamily="66" charset="0"/>
              </a:rPr>
              <a:t>What question (problem) was studied? The answer is in the introduction</a:t>
            </a:r>
          </a:p>
        </p:txBody>
      </p:sp>
    </p:spTree>
    <p:extLst>
      <p:ext uri="{BB962C8B-B14F-4D97-AF65-F5344CB8AC3E}">
        <p14:creationId xmlns:p14="http://schemas.microsoft.com/office/powerpoint/2010/main" xmlns="" val="281774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B59934E9-B867-4507-80B3-5484140E29CA}" type="slidenum">
              <a:rPr lang="en-US"/>
              <a:pPr/>
              <a:t>71</a:t>
            </a:fld>
            <a:endParaRPr lang="en-US"/>
          </a:p>
        </p:txBody>
      </p:sp>
      <p:sp>
        <p:nvSpPr>
          <p:cNvPr id="151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1040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1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10405" name="Text Box 5"/>
          <p:cNvSpPr txBox="1">
            <a:spLocks noChangeArrowheads="1"/>
          </p:cNvSpPr>
          <p:nvPr/>
        </p:nvSpPr>
        <p:spPr bwMode="auto">
          <a:xfrm>
            <a:off x="838200" y="5867400"/>
            <a:ext cx="6477000" cy="5889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Contoh: Introduction yang pendek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28600" y="2667000"/>
            <a:ext cx="4191000" cy="838200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0570497">
            <a:off x="351564" y="3399763"/>
            <a:ext cx="2590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Kebaharuan</a:t>
            </a:r>
            <a:endParaRPr lang="en-U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20570497">
            <a:off x="6142764" y="1723363"/>
            <a:ext cx="2590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Tujuan</a:t>
            </a:r>
            <a:endParaRPr lang="en-U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38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48333 -0.277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0" y="-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3EDAFA-E834-4E1A-9627-95380054F75E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Materials and Methods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zh-CN" sz="2400" dirty="0" smtClean="0">
                <a:solidFill>
                  <a:srgbClr val="0000CC"/>
                </a:solidFill>
                <a:ea typeface="宋体" pitchFamily="2" charset="-122"/>
              </a:rPr>
              <a:t>Authors must provide enough information so that people can repeat the experiments</a:t>
            </a:r>
          </a:p>
          <a:p>
            <a:pPr lvl="1" eaLnBrk="1" hangingPunct="1"/>
            <a:r>
              <a:rPr lang="en-US" altLang="zh-CN" sz="2400" dirty="0" smtClean="0">
                <a:ea typeface="宋体" pitchFamily="2" charset="-122"/>
              </a:rPr>
              <a:t>Materials and Chemicals</a:t>
            </a:r>
          </a:p>
          <a:p>
            <a:pPr lvl="1" eaLnBrk="1" hangingPunct="1"/>
            <a:r>
              <a:rPr lang="en-US" altLang="zh-CN" sz="2400" dirty="0" smtClean="0">
                <a:ea typeface="宋体" pitchFamily="2" charset="-122"/>
              </a:rPr>
              <a:t>equipments</a:t>
            </a:r>
          </a:p>
          <a:p>
            <a:pPr lvl="1" eaLnBrk="1" hangingPunct="1"/>
            <a:r>
              <a:rPr lang="en-US" altLang="zh-CN" sz="2400" dirty="0" smtClean="0">
                <a:ea typeface="宋体" pitchFamily="2" charset="-122"/>
              </a:rPr>
              <a:t>Measurements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Subjects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Sample preparation techniques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Sample origins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Field site descriptions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Data collection protocol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Data analysis techniques</a:t>
            </a:r>
          </a:p>
          <a:p>
            <a:pPr lvl="1" eaLnBrk="1" hangingPunct="1">
              <a:buClr>
                <a:schemeClr val="tx1"/>
              </a:buClr>
            </a:pPr>
            <a:r>
              <a:rPr lang="en-US" sz="2400" dirty="0" smtClean="0"/>
              <a:t>Any computer program used	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24600" y="2209800"/>
            <a:ext cx="2514600" cy="44323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Write in past tense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Use active voice whenever possible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 Common error: Statistics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22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217A059A-D7F0-4337-BE24-1EC1106585B2}" type="slidenum">
              <a:rPr lang="en-US"/>
              <a:pPr/>
              <a:t>73</a:t>
            </a:fld>
            <a:endParaRPr lang="en-US"/>
          </a:p>
        </p:txBody>
      </p:sp>
      <p:sp>
        <p:nvSpPr>
          <p:cNvPr id="148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Materials and Methods</a:t>
            </a:r>
          </a:p>
        </p:txBody>
      </p:sp>
      <p:sp>
        <p:nvSpPr>
          <p:cNvPr id="148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/>
              <a:t> </a:t>
            </a:r>
            <a:r>
              <a:rPr lang="en-US">
                <a:solidFill>
                  <a:schemeClr val="tx1"/>
                </a:solidFill>
              </a:rPr>
              <a:t>This section is often studied carefully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>
                <a:solidFill>
                  <a:schemeClr val="tx1"/>
                </a:solidFill>
              </a:rPr>
              <a:t>    by referee </a:t>
            </a: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 If the technique isn’t strong enough,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>
                <a:solidFill>
                  <a:schemeClr val="tx1"/>
                </a:solidFill>
              </a:rPr>
              <a:t>    he/she will recommend rejection of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>
                <a:solidFill>
                  <a:schemeClr val="tx1"/>
                </a:solidFill>
              </a:rPr>
              <a:t>    your manuscript.</a:t>
            </a:r>
          </a:p>
        </p:txBody>
      </p:sp>
    </p:spTree>
    <p:extLst>
      <p:ext uri="{BB962C8B-B14F-4D97-AF65-F5344CB8AC3E}">
        <p14:creationId xmlns:p14="http://schemas.microsoft.com/office/powerpoint/2010/main" xmlns="" val="428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D55973A4-83B0-48BB-A194-EC7B9D5CDF28}" type="slidenum">
              <a:rPr lang="en-US"/>
              <a:pPr/>
              <a:t>74</a:t>
            </a:fld>
            <a:endParaRPr lang="en-US"/>
          </a:p>
        </p:txBody>
      </p:sp>
      <p:sp>
        <p:nvSpPr>
          <p:cNvPr id="148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Hasil dan Pembahasan</a:t>
            </a:r>
          </a:p>
        </p:txBody>
      </p:sp>
      <p:sp>
        <p:nvSpPr>
          <p:cNvPr id="148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sz="2400">
                <a:solidFill>
                  <a:schemeClr val="tx1"/>
                </a:solidFill>
              </a:rPr>
              <a:t>Bagian utama artikel ilmiah</a:t>
            </a:r>
          </a:p>
          <a:p>
            <a:pPr>
              <a:buClr>
                <a:schemeClr val="tx1"/>
              </a:buClr>
            </a:pPr>
            <a:r>
              <a:rPr lang="en-US" sz="2400">
                <a:solidFill>
                  <a:schemeClr val="tx1"/>
                </a:solidFill>
              </a:rPr>
              <a:t>Hasil pengujian hipotesis </a:t>
            </a:r>
          </a:p>
          <a:p>
            <a:pPr>
              <a:buClr>
                <a:schemeClr val="tx1"/>
              </a:buClr>
            </a:pPr>
            <a:r>
              <a:rPr lang="en-US" sz="2400">
                <a:solidFill>
                  <a:schemeClr val="tx1"/>
                </a:solidFill>
              </a:rPr>
              <a:t>Dapat disajikan dalam bentuk tabel atau grafik</a:t>
            </a:r>
          </a:p>
          <a:p>
            <a:pPr>
              <a:buClr>
                <a:schemeClr val="tx1"/>
              </a:buClr>
            </a:pPr>
            <a:r>
              <a:rPr lang="en-US" sz="2400">
                <a:solidFill>
                  <a:schemeClr val="tx1"/>
                </a:solidFill>
              </a:rPr>
              <a:t>Tujuan Pembahasan adalah:</a:t>
            </a:r>
          </a:p>
          <a:p>
            <a:pPr lvl="1"/>
            <a:r>
              <a:rPr lang="en-US" sz="2400" b="1"/>
              <a:t>menjawab permasalahan atau menunjukkan bagaimana tujuan itu dicapai </a:t>
            </a:r>
          </a:p>
          <a:p>
            <a:pPr lvl="1"/>
            <a:r>
              <a:rPr lang="en-US" sz="2400" b="1"/>
              <a:t>menafsirkan hasil-hasil </a:t>
            </a:r>
          </a:p>
          <a:p>
            <a:pPr lvl="1"/>
            <a:r>
              <a:rPr lang="en-US" sz="2400" b="1"/>
              <a:t>mengintegrasikan hasil-hasil  ke dalam kumpulan pengetahuan yang telah mapan</a:t>
            </a:r>
          </a:p>
          <a:p>
            <a:pPr lvl="1"/>
            <a:r>
              <a:rPr lang="en-US" sz="2400" b="1"/>
              <a:t>menyusun teori baru atau memodifikasi teori yang ada.</a:t>
            </a:r>
          </a:p>
          <a:p>
            <a:pPr>
              <a:buFont typeface="Wingdings" pitchFamily="2" charset="2"/>
              <a:buNone/>
            </a:pPr>
            <a:endParaRPr lang="en-US" sz="2400">
              <a:solidFill>
                <a:schemeClr val="tx1"/>
              </a:solidFill>
            </a:endParaRP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xmlns="" val="11102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CD2244E9-E98A-4104-9A62-A43E2C37FADA}" type="slidenum">
              <a:rPr lang="en-US"/>
              <a:pPr/>
              <a:t>75</a:t>
            </a:fld>
            <a:endParaRPr lang="en-US"/>
          </a:p>
        </p:txBody>
      </p:sp>
      <p:sp>
        <p:nvSpPr>
          <p:cNvPr id="148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sp>
        <p:nvSpPr>
          <p:cNvPr id="14868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tx2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None/>
            </a:pPr>
            <a:endParaRPr lang="en-US" b="0" u="sng" dirty="0"/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b="0" dirty="0">
                <a:solidFill>
                  <a:schemeClr val="tx1"/>
                </a:solidFill>
                <a:cs typeface="Arial" charset="0"/>
              </a:rPr>
              <a:t>Use subheadings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b="0" dirty="0">
                <a:solidFill>
                  <a:schemeClr val="tx1"/>
                </a:solidFill>
                <a:cs typeface="Arial" charset="0"/>
              </a:rPr>
              <a:t>Don’t repeat data in text and </a:t>
            </a:r>
            <a:r>
              <a:rPr lang="en-US" b="0" dirty="0" smtClean="0">
                <a:solidFill>
                  <a:schemeClr val="tx1"/>
                </a:solidFill>
                <a:cs typeface="Arial" charset="0"/>
              </a:rPr>
              <a:t>tables/Figure</a:t>
            </a:r>
            <a:endParaRPr lang="en-US" b="0" dirty="0">
              <a:solidFill>
                <a:schemeClr val="tx1"/>
              </a:solidFill>
              <a:cs typeface="Arial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b="0" dirty="0">
                <a:solidFill>
                  <a:schemeClr val="tx1"/>
                </a:solidFill>
                <a:cs typeface="Arial" charset="0"/>
              </a:rPr>
              <a:t>Number of significant places after decimal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b="0" dirty="0">
                <a:solidFill>
                  <a:schemeClr val="tx1"/>
                </a:solidFill>
                <a:cs typeface="Arial" charset="0"/>
              </a:rPr>
              <a:t>Patent issues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>
                <a:solidFill>
                  <a:schemeClr val="tx1"/>
                </a:solidFill>
                <a:cs typeface="Arial" charset="0"/>
              </a:rPr>
              <a:t>Common mistakes: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Raw data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Discussion and interpretation of data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No figures or tables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Methods/materials reported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n-US" b="0" dirty="0">
              <a:solidFill>
                <a:schemeClr val="tx1"/>
              </a:solidFill>
              <a:cs typeface="Arial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9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0AF58D95-F545-4D37-AF6C-99482ADB6F6F}" type="slidenum">
              <a:rPr lang="en-US"/>
              <a:pPr/>
              <a:t>76</a:t>
            </a:fld>
            <a:endParaRPr lang="en-US"/>
          </a:p>
        </p:txBody>
      </p:sp>
      <p:sp>
        <p:nvSpPr>
          <p:cNvPr id="148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148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>
                <a:solidFill>
                  <a:schemeClr val="tx1"/>
                </a:solidFill>
              </a:rPr>
              <a:t>Interpret results </a:t>
            </a:r>
          </a:p>
          <a:p>
            <a:pPr lvl="1">
              <a:buClr>
                <a:schemeClr val="tx1"/>
              </a:buClr>
            </a:pPr>
            <a:r>
              <a:rPr lang="en-US" sz="2400"/>
              <a:t>Did the study confirm/deny the hypothesis?</a:t>
            </a:r>
          </a:p>
          <a:p>
            <a:pPr lvl="1">
              <a:buClr>
                <a:schemeClr val="tx1"/>
              </a:buClr>
            </a:pPr>
            <a:r>
              <a:rPr lang="en-US" sz="2400"/>
              <a:t>If not, did the results provide an alternative hypothesis? What interpretation can be made?</a:t>
            </a:r>
          </a:p>
          <a:p>
            <a:pPr lvl="1">
              <a:buClr>
                <a:schemeClr val="tx1"/>
              </a:buClr>
            </a:pPr>
            <a:r>
              <a:rPr lang="en-US" sz="2400"/>
              <a:t>Do results agree with other research? Sources of error/anomalous data?</a:t>
            </a:r>
          </a:p>
          <a:p>
            <a:pPr lvl="1">
              <a:buClr>
                <a:schemeClr val="tx1"/>
              </a:buClr>
            </a:pPr>
            <a:r>
              <a:rPr lang="en-US" sz="2400"/>
              <a:t>Implications of study for field</a:t>
            </a:r>
          </a:p>
          <a:p>
            <a:pPr lvl="1">
              <a:buClr>
                <a:schemeClr val="tx1"/>
              </a:buClr>
            </a:pPr>
            <a:r>
              <a:rPr lang="en-US" sz="2400"/>
              <a:t>Suggestions for improvement and future research?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>
                <a:solidFill>
                  <a:schemeClr val="tx1"/>
                </a:solidFill>
              </a:rPr>
              <a:t>Relate to previous research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en-US" sz="2400">
              <a:solidFill>
                <a:schemeClr val="tx1"/>
              </a:solidFill>
            </a:endParaRPr>
          </a:p>
          <a:p>
            <a:pPr lvl="1"/>
            <a:endParaRPr lang="en-US" sz="24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22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EBFE236B-AED4-4100-9139-AD48B1D0525C}" type="slidenum">
              <a:rPr lang="en-US"/>
              <a:pPr/>
              <a:t>77</a:t>
            </a:fld>
            <a:endParaRPr lang="en-US"/>
          </a:p>
        </p:txBody>
      </p:sp>
      <p:sp>
        <p:nvSpPr>
          <p:cNvPr id="148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148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/>
              <a:t>Common Mistakes</a:t>
            </a:r>
          </a:p>
          <a:p>
            <a:pPr lvl="1"/>
            <a:r>
              <a:rPr lang="en-US" sz="2400" dirty="0" smtClean="0"/>
              <a:t>Combined with Results</a:t>
            </a:r>
            <a:endParaRPr lang="en-US" sz="2400" dirty="0"/>
          </a:p>
          <a:p>
            <a:pPr lvl="1"/>
            <a:r>
              <a:rPr lang="en-US" sz="2400" dirty="0"/>
              <a:t>New results discussed </a:t>
            </a:r>
          </a:p>
          <a:p>
            <a:pPr lvl="1"/>
            <a:r>
              <a:rPr lang="en-US" sz="2400" dirty="0"/>
              <a:t>Broad statements</a:t>
            </a:r>
          </a:p>
          <a:p>
            <a:pPr lvl="1"/>
            <a:r>
              <a:rPr lang="en-US" sz="2400" dirty="0"/>
              <a:t>Incorrectly discussing inconclusive results</a:t>
            </a:r>
          </a:p>
          <a:p>
            <a:pPr lvl="1"/>
            <a:r>
              <a:rPr lang="en-US" sz="2400" dirty="0"/>
              <a:t>Ambiguous data sources</a:t>
            </a:r>
          </a:p>
          <a:p>
            <a:pPr lvl="1"/>
            <a:r>
              <a:rPr lang="en-US" sz="2400" dirty="0"/>
              <a:t>Missing information</a:t>
            </a:r>
          </a:p>
          <a:p>
            <a:pPr lvl="1"/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18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4D41FDD9-02C6-4453-B045-372B60B9ACDA}" type="slidenum">
              <a:rPr lang="en-US"/>
              <a:pPr/>
              <a:t>78</a:t>
            </a:fld>
            <a:endParaRPr lang="en-US"/>
          </a:p>
        </p:txBody>
      </p:sp>
      <p:sp>
        <p:nvSpPr>
          <p:cNvPr id="149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ko-KR" sz="2800" dirty="0" smtClean="0">
                <a:ea typeface="굴림" charset="-127"/>
              </a:rPr>
              <a:t>References</a:t>
            </a:r>
            <a:endParaRPr lang="en-US" sz="2800" dirty="0"/>
          </a:p>
        </p:txBody>
      </p:sp>
      <p:sp>
        <p:nvSpPr>
          <p:cNvPr id="149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fi-FI" altLang="ko-KR">
                <a:solidFill>
                  <a:schemeClr val="tx1"/>
                </a:solidFill>
                <a:ea typeface="굴림" charset="-127"/>
              </a:rPr>
              <a:t>Acuan yang ada dalam daftar pustaka harus harus ada di dalam tubuh tulisan.</a:t>
            </a:r>
          </a:p>
          <a:p>
            <a:pPr>
              <a:buClr>
                <a:schemeClr val="tx1"/>
              </a:buClr>
            </a:pPr>
            <a:r>
              <a:rPr lang="fi-FI" altLang="ko-KR">
                <a:solidFill>
                  <a:schemeClr val="tx1"/>
                </a:solidFill>
                <a:ea typeface="굴림" charset="-127"/>
              </a:rPr>
              <a:t>Diupayakan acuan-acuan terbaru</a:t>
            </a: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Tatacara penulisan daftar rujukan sesuai pedoman di jurnal yang bersangkutan.</a:t>
            </a:r>
          </a:p>
        </p:txBody>
      </p:sp>
    </p:spTree>
    <p:extLst>
      <p:ext uri="{BB962C8B-B14F-4D97-AF65-F5344CB8AC3E}">
        <p14:creationId xmlns:p14="http://schemas.microsoft.com/office/powerpoint/2010/main" xmlns="" val="12886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A32423D3-97AB-444B-9B30-8B33B9536CAB}" type="slidenum">
              <a:rPr lang="en-US"/>
              <a:pPr/>
              <a:t>79</a:t>
            </a:fld>
            <a:endParaRPr lang="en-US"/>
          </a:p>
        </p:txBody>
      </p:sp>
      <p:sp>
        <p:nvSpPr>
          <p:cNvPr id="149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763000" cy="563563"/>
          </a:xfrm>
        </p:spPr>
        <p:txBody>
          <a:bodyPr/>
          <a:lstStyle/>
          <a:p>
            <a:r>
              <a:rPr lang="en-US" sz="2800" dirty="0" err="1" smtClean="0"/>
              <a:t>Ucapan</a:t>
            </a:r>
            <a:r>
              <a:rPr lang="en-US" sz="2800" dirty="0" smtClean="0"/>
              <a:t> </a:t>
            </a:r>
            <a:r>
              <a:rPr lang="en-US" sz="2800" dirty="0" err="1" smtClean="0"/>
              <a:t>Terima</a:t>
            </a:r>
            <a:r>
              <a:rPr lang="en-US" sz="2800" dirty="0" smtClean="0"/>
              <a:t> </a:t>
            </a:r>
            <a:r>
              <a:rPr lang="en-US" sz="2800" dirty="0" err="1" smtClean="0"/>
              <a:t>kasih</a:t>
            </a:r>
            <a:r>
              <a:rPr lang="en-US" sz="2800" dirty="0" smtClean="0"/>
              <a:t> (</a:t>
            </a:r>
            <a:r>
              <a:rPr lang="en-US" sz="2800" dirty="0" err="1" smtClean="0"/>
              <a:t>Acknowlegments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49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Bagian ini boleh ada boleh tidak</a:t>
            </a:r>
          </a:p>
          <a:p>
            <a:pPr>
              <a:buClr>
                <a:schemeClr val="tx1"/>
              </a:buClr>
            </a:pPr>
            <a:r>
              <a:rPr lang="en-US" b="0">
                <a:solidFill>
                  <a:schemeClr val="tx1"/>
                </a:solidFill>
              </a:rPr>
              <a:t>Tulislah nama orang-orang/penyandang dana yang benar-benar membantu dalam penelitian/pengmas dan penulisan makalah.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994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6F28AAF0-CBC0-4043-BCF2-FC927CC22F60}" type="slidenum">
              <a:rPr lang="en-US"/>
              <a:pPr/>
              <a:t>8</a:t>
            </a:fld>
            <a:endParaRPr lang="en-US"/>
          </a:p>
        </p:txBody>
      </p:sp>
      <p:sp>
        <p:nvSpPr>
          <p:cNvPr id="128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563563"/>
          </a:xfrm>
        </p:spPr>
        <p:txBody>
          <a:bodyPr/>
          <a:lstStyle/>
          <a:p>
            <a:r>
              <a:rPr lang="en-US"/>
              <a:t>Publikasi di Jurnal Ilmiah</a:t>
            </a:r>
          </a:p>
        </p:txBody>
      </p:sp>
      <p:sp>
        <p:nvSpPr>
          <p:cNvPr id="128614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86148" name="AutoShape 4"/>
          <p:cNvSpPr>
            <a:spLocks noChangeArrowheads="1"/>
          </p:cNvSpPr>
          <p:nvPr/>
        </p:nvSpPr>
        <p:spPr bwMode="ltGray">
          <a:xfrm rot="5400000">
            <a:off x="-13557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6149" name="AutoShape 5"/>
          <p:cNvSpPr>
            <a:spLocks noChangeArrowheads="1"/>
          </p:cNvSpPr>
          <p:nvPr/>
        </p:nvSpPr>
        <p:spPr bwMode="ltGray">
          <a:xfrm rot="5400000" flipH="1">
            <a:off x="-950118" y="20629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6150" name="AutoShape 6"/>
          <p:cNvSpPr>
            <a:spLocks noChangeArrowheads="1"/>
          </p:cNvSpPr>
          <p:nvPr/>
        </p:nvSpPr>
        <p:spPr bwMode="gray">
          <a:xfrm>
            <a:off x="2743200" y="5562600"/>
            <a:ext cx="6400800" cy="1143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gamma/>
                        <a:tint val="0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400" b="1" dirty="0" err="1">
                <a:solidFill>
                  <a:srgbClr val="000000"/>
                </a:solidFill>
              </a:rPr>
              <a:t>Meningkatkan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Budaya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>
                <a:solidFill>
                  <a:srgbClr val="000000"/>
                </a:solidFill>
              </a:rPr>
              <a:t>Membaca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</a:p>
          <a:p>
            <a:r>
              <a:rPr lang="en-US" sz="2400" b="1" dirty="0" err="1">
                <a:solidFill>
                  <a:srgbClr val="000000"/>
                </a:solidFill>
              </a:rPr>
              <a:t>dan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Menulis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400" b="1" dirty="0" err="1" smtClean="0">
                <a:solidFill>
                  <a:srgbClr val="000000"/>
                </a:solidFill>
                <a:sym typeface="Wingdings" pitchFamily="2" charset="2"/>
              </a:rPr>
              <a:t>Individu</a:t>
            </a:r>
            <a:r>
              <a:rPr lang="en-US" sz="2400" b="1" dirty="0" smtClean="0">
                <a:solidFill>
                  <a:srgbClr val="000000"/>
                </a:solidFill>
                <a:sym typeface="Wingdings" pitchFamily="2" charset="2"/>
              </a:rPr>
              <a:t> yang </a:t>
            </a:r>
            <a:r>
              <a:rPr lang="en-US" sz="2400" b="1" dirty="0" err="1" smtClean="0">
                <a:solidFill>
                  <a:srgbClr val="000000"/>
                </a:solidFill>
                <a:sym typeface="Wingdings" pitchFamily="2" charset="2"/>
              </a:rPr>
              <a:t>berkualitas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86151" name="AutoShape 7"/>
          <p:cNvSpPr>
            <a:spLocks noChangeArrowheads="1"/>
          </p:cNvSpPr>
          <p:nvPr/>
        </p:nvSpPr>
        <p:spPr bwMode="gray">
          <a:xfrm>
            <a:off x="3429000" y="2590800"/>
            <a:ext cx="5638800" cy="13716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00"/>
                </a:solidFill>
              </a:rPr>
              <a:t>Sarana untuk mendapat </a:t>
            </a:r>
          </a:p>
          <a:p>
            <a:pPr algn="ctr"/>
            <a:r>
              <a:rPr lang="en-US" sz="2400" b="1">
                <a:solidFill>
                  <a:srgbClr val="000000"/>
                </a:solidFill>
              </a:rPr>
              <a:t>pengakuan profesional di bidangnya </a:t>
            </a:r>
            <a:endParaRPr lang="en-US" sz="2400"/>
          </a:p>
        </p:txBody>
      </p:sp>
      <p:sp>
        <p:nvSpPr>
          <p:cNvPr id="1286152" name="AutoShape 8"/>
          <p:cNvSpPr>
            <a:spLocks noChangeArrowheads="1"/>
          </p:cNvSpPr>
          <p:nvPr/>
        </p:nvSpPr>
        <p:spPr bwMode="gray">
          <a:xfrm>
            <a:off x="3429000" y="4114800"/>
            <a:ext cx="5638800" cy="12954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gamma/>
                        <a:tint val="0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b="1"/>
          </a:p>
        </p:txBody>
      </p:sp>
      <p:sp>
        <p:nvSpPr>
          <p:cNvPr id="1286153" name="AutoShape 9"/>
          <p:cNvSpPr>
            <a:spLocks noChangeArrowheads="1"/>
          </p:cNvSpPr>
          <p:nvPr/>
        </p:nvSpPr>
        <p:spPr bwMode="gray">
          <a:xfrm>
            <a:off x="2590800" y="1219200"/>
            <a:ext cx="6553200" cy="12192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sz="2400" b="1">
                <a:sym typeface="Wingdings" pitchFamily="2" charset="2"/>
              </a:rPr>
              <a:t>Masih sangat rendahnya Publikasi </a:t>
            </a:r>
          </a:p>
          <a:p>
            <a:pPr eaLnBrk="0" hangingPunct="0"/>
            <a:r>
              <a:rPr lang="en-US" sz="2400" b="1">
                <a:sym typeface="Wingdings" pitchFamily="2" charset="2"/>
              </a:rPr>
              <a:t>di Jurnal Ilmiah Nasional/Internasional</a:t>
            </a:r>
            <a:endParaRPr lang="en-US" sz="2000" b="1">
              <a:solidFill>
                <a:srgbClr val="3724A8"/>
              </a:solidFill>
            </a:endParaRPr>
          </a:p>
        </p:txBody>
      </p:sp>
      <p:grpSp>
        <p:nvGrpSpPr>
          <p:cNvPr id="1286154" name="Group 10"/>
          <p:cNvGrpSpPr>
            <a:grpSpLocks/>
          </p:cNvGrpSpPr>
          <p:nvPr/>
        </p:nvGrpSpPr>
        <p:grpSpPr bwMode="auto">
          <a:xfrm>
            <a:off x="2286000" y="1752600"/>
            <a:ext cx="381000" cy="400050"/>
            <a:chOff x="2078" y="1680"/>
            <a:chExt cx="1615" cy="1615"/>
          </a:xfrm>
        </p:grpSpPr>
        <p:sp>
          <p:nvSpPr>
            <p:cNvPr id="1286155" name="Oval 1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56" name="Oval 1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57" name="Oval 1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58" name="Oval 1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59" name="Oval 1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86160" name="Oval 1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86161" name="Group 17"/>
          <p:cNvGrpSpPr>
            <a:grpSpLocks/>
          </p:cNvGrpSpPr>
          <p:nvPr/>
        </p:nvGrpSpPr>
        <p:grpSpPr bwMode="auto">
          <a:xfrm>
            <a:off x="3124200" y="4495800"/>
            <a:ext cx="381000" cy="457200"/>
            <a:chOff x="2078" y="1680"/>
            <a:chExt cx="1615" cy="1615"/>
          </a:xfrm>
        </p:grpSpPr>
        <p:sp>
          <p:nvSpPr>
            <p:cNvPr id="1286162" name="Oval 1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63" name="Oval 1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64" name="Oval 2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65" name="Oval 2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66" name="Oval 2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86167" name="Oval 2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86168" name="Group 24"/>
          <p:cNvGrpSpPr>
            <a:grpSpLocks/>
          </p:cNvGrpSpPr>
          <p:nvPr/>
        </p:nvGrpSpPr>
        <p:grpSpPr bwMode="auto">
          <a:xfrm>
            <a:off x="3124200" y="3200400"/>
            <a:ext cx="381000" cy="457200"/>
            <a:chOff x="2078" y="1680"/>
            <a:chExt cx="1615" cy="1615"/>
          </a:xfrm>
        </p:grpSpPr>
        <p:sp>
          <p:nvSpPr>
            <p:cNvPr id="1286169" name="Oval 2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70" name="Oval 2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71" name="Oval 2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72" name="Oval 2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73" name="Oval 2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86174" name="Oval 3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86175" name="Group 31"/>
          <p:cNvGrpSpPr>
            <a:grpSpLocks/>
          </p:cNvGrpSpPr>
          <p:nvPr/>
        </p:nvGrpSpPr>
        <p:grpSpPr bwMode="auto">
          <a:xfrm>
            <a:off x="2438400" y="5638800"/>
            <a:ext cx="381000" cy="457200"/>
            <a:chOff x="2078" y="1680"/>
            <a:chExt cx="1615" cy="1615"/>
          </a:xfrm>
        </p:grpSpPr>
        <p:sp>
          <p:nvSpPr>
            <p:cNvPr id="1286176" name="Oval 3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77" name="Oval 3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6178" name="Oval 3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79" name="Oval 3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86180" name="Oval 3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86181" name="Oval 3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286182" name="WordArt 38"/>
          <p:cNvSpPr>
            <a:spLocks noChangeArrowheads="1" noChangeShapeType="1" noTextEdit="1"/>
          </p:cNvSpPr>
          <p:nvPr/>
        </p:nvSpPr>
        <p:spPr bwMode="auto">
          <a:xfrm>
            <a:off x="152400" y="2743200"/>
            <a:ext cx="28194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Mengapa </a:t>
            </a:r>
          </a:p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perlu Publikasi </a:t>
            </a:r>
          </a:p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di Jurnal Ilmiah?</a:t>
            </a:r>
          </a:p>
        </p:txBody>
      </p:sp>
      <p:sp>
        <p:nvSpPr>
          <p:cNvPr id="1286183" name="Text Box 39"/>
          <p:cNvSpPr txBox="1">
            <a:spLocks noChangeArrowheads="1"/>
          </p:cNvSpPr>
          <p:nvPr/>
        </p:nvSpPr>
        <p:spPr bwMode="auto">
          <a:xfrm>
            <a:off x="3352800" y="4191000"/>
            <a:ext cx="5791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sym typeface="Wingdings" pitchFamily="2" charset="2"/>
              </a:rPr>
              <a:t>    </a:t>
            </a:r>
            <a:r>
              <a:rPr lang="en-US" sz="2000" b="1" dirty="0" err="1"/>
              <a:t>Laporan</a:t>
            </a:r>
            <a:r>
              <a:rPr lang="en-US" sz="2000" b="1" dirty="0"/>
              <a:t> </a:t>
            </a:r>
            <a:r>
              <a:rPr lang="en-US" sz="2000" b="1" dirty="0" err="1" smtClean="0"/>
              <a:t>Penelitian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Pengabdian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Skripsi</a:t>
            </a:r>
            <a:r>
              <a:rPr lang="en-US" sz="2000" b="1" dirty="0" smtClean="0"/>
              <a:t>/ </a:t>
            </a:r>
            <a:r>
              <a:rPr lang="en-US" sz="2000" b="1" dirty="0" err="1" smtClean="0"/>
              <a:t>Tesis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Disertasi</a:t>
            </a:r>
            <a:r>
              <a:rPr lang="en-US" sz="2000" b="1" dirty="0" smtClean="0"/>
              <a:t> </a:t>
            </a:r>
            <a:r>
              <a:rPr lang="en-US" sz="2000" b="1" dirty="0" err="1"/>
              <a:t>saja</a:t>
            </a:r>
            <a:r>
              <a:rPr lang="en-US" sz="2000" b="1" dirty="0"/>
              <a:t> </a:t>
            </a:r>
            <a:r>
              <a:rPr lang="en-US" sz="2000" b="1" dirty="0" err="1"/>
              <a:t>tidak</a:t>
            </a:r>
            <a:r>
              <a:rPr lang="en-US" sz="2000" b="1" dirty="0"/>
              <a:t> </a:t>
            </a:r>
            <a:r>
              <a:rPr lang="en-US" sz="2000" b="1" dirty="0" err="1"/>
              <a:t>cukup</a:t>
            </a:r>
            <a:r>
              <a:rPr lang="en-US" sz="2000" b="1" dirty="0"/>
              <a:t>, </a:t>
            </a:r>
            <a:r>
              <a:rPr lang="en-US" sz="2000" b="1" dirty="0" err="1"/>
              <a:t>perlu</a:t>
            </a:r>
            <a:r>
              <a:rPr lang="en-US" sz="2000" b="1" dirty="0"/>
              <a:t> </a:t>
            </a:r>
            <a:r>
              <a:rPr lang="en-US" sz="2000" b="1" dirty="0" err="1"/>
              <a:t>dipublikasikan</a:t>
            </a:r>
            <a:r>
              <a:rPr lang="en-US" sz="2000" b="1" dirty="0"/>
              <a:t> </a:t>
            </a:r>
            <a:r>
              <a:rPr lang="en-US" sz="2000" b="1" dirty="0" err="1"/>
              <a:t>lebih</a:t>
            </a:r>
            <a:r>
              <a:rPr lang="en-US" sz="2000" b="1" dirty="0"/>
              <a:t> </a:t>
            </a:r>
            <a:r>
              <a:rPr lang="en-US" sz="2000" b="1" dirty="0" err="1"/>
              <a:t>luas</a:t>
            </a:r>
            <a:r>
              <a:rPr lang="en-US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0423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615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61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61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618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150" grpId="0" animBg="1"/>
      <p:bldP spid="1286151" grpId="0" animBg="1"/>
      <p:bldP spid="1286152" grpId="0" animBg="1"/>
      <p:bldP spid="1286153" grpId="0" animBg="1"/>
      <p:bldP spid="128618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9061153F-632A-4F31-99D2-1C8DA2E93CA4}" type="slidenum">
              <a:rPr lang="en-US"/>
              <a:pPr/>
              <a:t>80</a:t>
            </a:fld>
            <a:endParaRPr lang="en-US"/>
          </a:p>
        </p:txBody>
      </p:sp>
      <p:sp>
        <p:nvSpPr>
          <p:cNvPr id="157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Tabel</a:t>
            </a:r>
          </a:p>
        </p:txBody>
      </p:sp>
      <p:sp>
        <p:nvSpPr>
          <p:cNvPr id="157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id-ID" sz="2500">
                <a:solidFill>
                  <a:schemeClr val="tx1"/>
                </a:solidFill>
              </a:rPr>
              <a:t>informasi lebih terinci</a:t>
            </a:r>
            <a:endParaRPr lang="en-US" sz="250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500">
                <a:solidFill>
                  <a:schemeClr val="tx1"/>
                </a:solidFill>
              </a:rPr>
              <a:t>Dibandingkan dengan ungkapan dalam bentuk kalimat </a:t>
            </a:r>
            <a:r>
              <a:rPr lang="en-US" sz="250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500">
                <a:solidFill>
                  <a:schemeClr val="tx1"/>
                </a:solidFill>
              </a:rPr>
              <a:t>makna lebih luas</a:t>
            </a:r>
            <a:endParaRPr lang="en-US" sz="250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500">
                <a:solidFill>
                  <a:schemeClr val="tx1"/>
                </a:solidFill>
              </a:rPr>
              <a:t> lebih menarik dan </a:t>
            </a:r>
            <a:r>
              <a:rPr lang="id-ID" sz="2500">
                <a:solidFill>
                  <a:schemeClr val="tx1"/>
                </a:solidFill>
              </a:rPr>
              <a:t>dapat dilihat secara terpadu</a:t>
            </a:r>
            <a:endParaRPr lang="en-US" sz="250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500">
                <a:solidFill>
                  <a:schemeClr val="tx1"/>
                </a:solidFill>
              </a:rPr>
              <a:t> bermanfaat untuk</a:t>
            </a:r>
            <a:r>
              <a:rPr lang="id-ID" sz="2500">
                <a:solidFill>
                  <a:schemeClr val="tx1"/>
                </a:solidFill>
              </a:rPr>
              <a:t> membangun argumen dalam bagian Pembahasan</a:t>
            </a:r>
            <a:endParaRPr lang="en-US" sz="2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8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712A754F-29F1-4648-AEC6-BE0061FDB22F}" type="slidenum">
              <a:rPr lang="en-US"/>
              <a:pPr/>
              <a:t>81</a:t>
            </a:fld>
            <a:endParaRPr lang="en-US"/>
          </a:p>
        </p:txBody>
      </p:sp>
      <p:sp>
        <p:nvSpPr>
          <p:cNvPr id="157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F1FD51"/>
                </a:solidFill>
              </a:rPr>
              <a:t>Contoh Tabel</a:t>
            </a:r>
          </a:p>
        </p:txBody>
      </p:sp>
      <p:graphicFrame>
        <p:nvGraphicFramePr>
          <p:cNvPr id="1579011" name="Group 3"/>
          <p:cNvGraphicFramePr>
            <a:graphicFrameLocks noGrp="1"/>
          </p:cNvGraphicFramePr>
          <p:nvPr/>
        </p:nvGraphicFramePr>
        <p:xfrm>
          <a:off x="533400" y="1981200"/>
          <a:ext cx="7848600" cy="4013202"/>
        </p:xfrm>
        <a:graphic>
          <a:graphicData uri="http://schemas.openxmlformats.org/drawingml/2006/table">
            <a:tbl>
              <a:tblPr/>
              <a:tblGrid>
                <a:gridCol w="1455738"/>
                <a:gridCol w="971550"/>
                <a:gridCol w="971550"/>
                <a:gridCol w="969962"/>
                <a:gridCol w="193675"/>
                <a:gridCol w="1020763"/>
                <a:gridCol w="969962"/>
                <a:gridCol w="1295400"/>
              </a:tblGrid>
              <a:tr h="5334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Table 1. Title of the table (units of measurement)*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188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Header 2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Header 3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Header 1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Sub2a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Sub2b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Sub2c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Sub3a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Sub3b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Sub3c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Row identifier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Row identifier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Row identifier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Total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*Put any notes here.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314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1D30-522A-4D88-97A9-1866528F6418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200231"/>
            <a:ext cx="8977278" cy="512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7085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B54DF018-D67C-4724-9125-E2E5201FB251}" type="slidenum">
              <a:rPr lang="en-US"/>
              <a:pPr/>
              <a:t>83</a:t>
            </a:fld>
            <a:endParaRPr lang="en-US"/>
          </a:p>
        </p:txBody>
      </p:sp>
      <p:sp>
        <p:nvSpPr>
          <p:cNvPr id="158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</a:t>
            </a:r>
            <a:br>
              <a:rPr lang="en-US"/>
            </a:br>
            <a:endParaRPr lang="en-US"/>
          </a:p>
        </p:txBody>
      </p:sp>
      <p:sp>
        <p:nvSpPr>
          <p:cNvPr id="1580035" name="WordArt 3"/>
          <p:cNvSpPr>
            <a:spLocks noChangeArrowheads="1" noChangeShapeType="1" noTextEdit="1"/>
          </p:cNvSpPr>
          <p:nvPr/>
        </p:nvSpPr>
        <p:spPr bwMode="auto">
          <a:xfrm>
            <a:off x="66675" y="1600200"/>
            <a:ext cx="4048125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Readers must be able to</a:t>
            </a:r>
          </a:p>
          <a:p>
            <a:pPr algn="ctr"/>
            <a:r>
              <a:rPr lang="en-US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understand </a:t>
            </a:r>
          </a:p>
          <a:p>
            <a:pPr algn="ctr"/>
            <a:r>
              <a:rPr lang="en-US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the information in the paper </a:t>
            </a:r>
          </a:p>
        </p:txBody>
      </p:sp>
      <p:sp>
        <p:nvSpPr>
          <p:cNvPr id="1580036" name="WordArt 4"/>
          <p:cNvSpPr>
            <a:spLocks noChangeArrowheads="1" noChangeShapeType="1" noTextEdit="1"/>
          </p:cNvSpPr>
          <p:nvPr/>
        </p:nvSpPr>
        <p:spPr bwMode="auto">
          <a:xfrm>
            <a:off x="4572000" y="1752600"/>
            <a:ext cx="4038600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Avoid long and boring</a:t>
            </a:r>
          </a:p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tables</a:t>
            </a:r>
          </a:p>
        </p:txBody>
      </p:sp>
      <p:sp>
        <p:nvSpPr>
          <p:cNvPr id="1580037" name="Text Box 5"/>
          <p:cNvSpPr txBox="1">
            <a:spLocks noChangeArrowheads="1"/>
          </p:cNvSpPr>
          <p:nvPr/>
        </p:nvSpPr>
        <p:spPr bwMode="auto">
          <a:xfrm>
            <a:off x="533400" y="4648200"/>
            <a:ext cx="8077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/>
              <a:t>If your quantities are large or small, </a:t>
            </a:r>
          </a:p>
          <a:p>
            <a:pPr algn="ctr"/>
            <a:r>
              <a:rPr lang="en-US" sz="3200"/>
              <a:t>use the prefixes M, m, p etc. </a:t>
            </a:r>
          </a:p>
          <a:p>
            <a:pPr algn="ctr"/>
            <a:r>
              <a:rPr lang="en-US" sz="3200"/>
              <a:t>Avoid using "x 10</a:t>
            </a:r>
            <a:r>
              <a:rPr lang="en-US" sz="3200" baseline="30000"/>
              <a:t>-3</a:t>
            </a:r>
            <a:r>
              <a:rPr lang="en-US" sz="320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xmlns="" val="37011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F463D805-D0FC-4505-92AA-44D659546D33}" type="slidenum">
              <a:rPr lang="en-US"/>
              <a:pPr/>
              <a:t>84</a:t>
            </a:fld>
            <a:endParaRPr lang="en-US"/>
          </a:p>
        </p:txBody>
      </p:sp>
      <p:sp>
        <p:nvSpPr>
          <p:cNvPr id="158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Foto</a:t>
            </a:r>
          </a:p>
        </p:txBody>
      </p:sp>
      <p:sp>
        <p:nvSpPr>
          <p:cNvPr id="158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/>
              <a:t> </a:t>
            </a:r>
            <a:r>
              <a:rPr lang="en-US">
                <a:solidFill>
                  <a:schemeClr val="tx1"/>
                </a:solidFill>
              </a:rPr>
              <a:t>Sajikan g</a:t>
            </a:r>
            <a:r>
              <a:rPr lang="id-ID">
                <a:solidFill>
                  <a:schemeClr val="tx1"/>
                </a:solidFill>
              </a:rPr>
              <a:t>ambar yang tidak kabur</a:t>
            </a: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 Hindari jumlah yang terlalu banyak</a:t>
            </a: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 Cantumkan pembanding ukuran</a:t>
            </a: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 Tidak </a:t>
            </a:r>
            <a:r>
              <a:rPr lang="id-ID">
                <a:solidFill>
                  <a:schemeClr val="tx1"/>
                </a:solidFill>
              </a:rPr>
              <a:t>terganggu oleh objek lain</a:t>
            </a:r>
            <a:endParaRPr lang="en-US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>
                <a:solidFill>
                  <a:schemeClr val="tx1"/>
                </a:solidFill>
              </a:rPr>
              <a:t> Gambar berwarna </a:t>
            </a:r>
            <a:r>
              <a:rPr lang="en-US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>
                <a:solidFill>
                  <a:schemeClr val="tx1"/>
                </a:solidFill>
              </a:rPr>
              <a:t>jika memang benar-benar diperlukan.</a:t>
            </a:r>
          </a:p>
        </p:txBody>
      </p:sp>
    </p:spTree>
    <p:extLst>
      <p:ext uri="{BB962C8B-B14F-4D97-AF65-F5344CB8AC3E}">
        <p14:creationId xmlns:p14="http://schemas.microsoft.com/office/powerpoint/2010/main" xmlns="" val="218438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563563"/>
          </a:xfrm>
        </p:spPr>
        <p:txBody>
          <a:bodyPr/>
          <a:lstStyle/>
          <a:p>
            <a:pPr>
              <a:defRPr/>
            </a:pPr>
            <a:r>
              <a:rPr lang="en-US" sz="3000" dirty="0" err="1" smtClean="0">
                <a:solidFill>
                  <a:srgbClr val="FFC000"/>
                </a:solidFill>
              </a:rPr>
              <a:t>Kunci</a:t>
            </a:r>
            <a:r>
              <a:rPr lang="en-US" sz="3000" dirty="0" smtClean="0">
                <a:solidFill>
                  <a:srgbClr val="FFC000"/>
                </a:solidFill>
              </a:rPr>
              <a:t> </a:t>
            </a:r>
            <a:r>
              <a:rPr lang="en-US" sz="3000" dirty="0" err="1" smtClean="0">
                <a:solidFill>
                  <a:srgbClr val="FFC000"/>
                </a:solidFill>
              </a:rPr>
              <a:t>Sukses</a:t>
            </a:r>
            <a:r>
              <a:rPr lang="en-US" sz="3000" dirty="0" smtClean="0">
                <a:solidFill>
                  <a:srgbClr val="FFC000"/>
                </a:solidFill>
              </a:rPr>
              <a:t> </a:t>
            </a:r>
            <a:r>
              <a:rPr lang="en-US" sz="3000" dirty="0" err="1" smtClean="0">
                <a:solidFill>
                  <a:srgbClr val="FFC000"/>
                </a:solidFill>
              </a:rPr>
              <a:t>Publikasi</a:t>
            </a:r>
            <a:r>
              <a:rPr lang="en-US" sz="3000" dirty="0" smtClean="0">
                <a:solidFill>
                  <a:srgbClr val="FFC000"/>
                </a:solidFill>
              </a:rPr>
              <a:t> </a:t>
            </a:r>
            <a:r>
              <a:rPr lang="en-US" sz="3000" dirty="0" err="1" smtClean="0">
                <a:solidFill>
                  <a:srgbClr val="FFC000"/>
                </a:solidFill>
              </a:rPr>
              <a:t>internasional</a:t>
            </a:r>
            <a:endParaRPr lang="en-US" sz="3000" dirty="0" smtClean="0">
              <a:solidFill>
                <a:srgbClr val="FFC000"/>
              </a:solidFill>
            </a:endParaRPr>
          </a:p>
        </p:txBody>
      </p:sp>
      <p:sp>
        <p:nvSpPr>
          <p:cNvPr id="23555" name="Rectangle 24"/>
          <p:cNvSpPr>
            <a:spLocks noChangeArrowheads="1"/>
          </p:cNvSpPr>
          <p:nvPr/>
        </p:nvSpPr>
        <p:spPr bwMode="gray">
          <a:xfrm>
            <a:off x="0" y="1874838"/>
            <a:ext cx="4222750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FF6699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56" name="Group 25"/>
          <p:cNvGrpSpPr>
            <a:grpSpLocks/>
          </p:cNvGrpSpPr>
          <p:nvPr/>
        </p:nvGrpSpPr>
        <p:grpSpPr bwMode="auto">
          <a:xfrm>
            <a:off x="4430713" y="1600200"/>
            <a:ext cx="1098550" cy="1001713"/>
            <a:chOff x="1488" y="1968"/>
            <a:chExt cx="432" cy="432"/>
          </a:xfrm>
        </p:grpSpPr>
        <p:grpSp>
          <p:nvGrpSpPr>
            <p:cNvPr id="23579" name="Group 26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23581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99"/>
                  </a:gs>
                  <a:gs pos="100000">
                    <a:srgbClr val="643C3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82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116 w 1321"/>
                  <a:gd name="T1" fmla="*/ 158 h 712"/>
                  <a:gd name="T2" fmla="*/ 1130 w 1321"/>
                  <a:gd name="T3" fmla="*/ 175 h 712"/>
                  <a:gd name="T4" fmla="*/ 1133 w 1321"/>
                  <a:gd name="T5" fmla="*/ 191 h 712"/>
                  <a:gd name="T6" fmla="*/ 1128 w 1321"/>
                  <a:gd name="T7" fmla="*/ 204 h 712"/>
                  <a:gd name="T8" fmla="*/ 1114 w 1321"/>
                  <a:gd name="T9" fmla="*/ 216 h 712"/>
                  <a:gd name="T10" fmla="*/ 1092 w 1321"/>
                  <a:gd name="T11" fmla="*/ 229 h 712"/>
                  <a:gd name="T12" fmla="*/ 1063 w 1321"/>
                  <a:gd name="T13" fmla="*/ 239 h 712"/>
                  <a:gd name="T14" fmla="*/ 1026 w 1321"/>
                  <a:gd name="T15" fmla="*/ 248 h 712"/>
                  <a:gd name="T16" fmla="*/ 985 w 1321"/>
                  <a:gd name="T17" fmla="*/ 257 h 712"/>
                  <a:gd name="T18" fmla="*/ 937 w 1321"/>
                  <a:gd name="T19" fmla="*/ 264 h 712"/>
                  <a:gd name="T20" fmla="*/ 885 w 1321"/>
                  <a:gd name="T21" fmla="*/ 270 h 712"/>
                  <a:gd name="T22" fmla="*/ 830 w 1321"/>
                  <a:gd name="T23" fmla="*/ 273 h 712"/>
                  <a:gd name="T24" fmla="*/ 769 w 1321"/>
                  <a:gd name="T25" fmla="*/ 279 h 712"/>
                  <a:gd name="T26" fmla="*/ 707 w 1321"/>
                  <a:gd name="T27" fmla="*/ 280 h 712"/>
                  <a:gd name="T28" fmla="*/ 683 w 1321"/>
                  <a:gd name="T29" fmla="*/ 281 h 712"/>
                  <a:gd name="T30" fmla="*/ 409 w 1321"/>
                  <a:gd name="T31" fmla="*/ 281 h 712"/>
                  <a:gd name="T32" fmla="*/ 405 w 1321"/>
                  <a:gd name="T33" fmla="*/ 281 h 712"/>
                  <a:gd name="T34" fmla="*/ 351 w 1321"/>
                  <a:gd name="T35" fmla="*/ 280 h 712"/>
                  <a:gd name="T36" fmla="*/ 299 w 1321"/>
                  <a:gd name="T37" fmla="*/ 279 h 712"/>
                  <a:gd name="T38" fmla="*/ 250 w 1321"/>
                  <a:gd name="T39" fmla="*/ 275 h 712"/>
                  <a:gd name="T40" fmla="*/ 203 w 1321"/>
                  <a:gd name="T41" fmla="*/ 272 h 712"/>
                  <a:gd name="T42" fmla="*/ 161 w 1321"/>
                  <a:gd name="T43" fmla="*/ 267 h 712"/>
                  <a:gd name="T44" fmla="*/ 122 w 1321"/>
                  <a:gd name="T45" fmla="*/ 261 h 712"/>
                  <a:gd name="T46" fmla="*/ 86 w 1321"/>
                  <a:gd name="T47" fmla="*/ 256 h 712"/>
                  <a:gd name="T48" fmla="*/ 59 w 1321"/>
                  <a:gd name="T49" fmla="*/ 249 h 712"/>
                  <a:gd name="T50" fmla="*/ 31 w 1321"/>
                  <a:gd name="T51" fmla="*/ 240 h 712"/>
                  <a:gd name="T52" fmla="*/ 18 w 1321"/>
                  <a:gd name="T53" fmla="*/ 230 h 712"/>
                  <a:gd name="T54" fmla="*/ 6 w 1321"/>
                  <a:gd name="T55" fmla="*/ 219 h 712"/>
                  <a:gd name="T56" fmla="*/ 0 w 1321"/>
                  <a:gd name="T57" fmla="*/ 207 h 712"/>
                  <a:gd name="T58" fmla="*/ 0 w 1321"/>
                  <a:gd name="T59" fmla="*/ 206 h 712"/>
                  <a:gd name="T60" fmla="*/ 4 w 1321"/>
                  <a:gd name="T61" fmla="*/ 191 h 712"/>
                  <a:gd name="T62" fmla="*/ 16 w 1321"/>
                  <a:gd name="T63" fmla="*/ 176 h 712"/>
                  <a:gd name="T64" fmla="*/ 43 w 1321"/>
                  <a:gd name="T65" fmla="*/ 146 h 712"/>
                  <a:gd name="T66" fmla="*/ 78 w 1321"/>
                  <a:gd name="T67" fmla="*/ 118 h 712"/>
                  <a:gd name="T68" fmla="*/ 126 w 1321"/>
                  <a:gd name="T69" fmla="*/ 93 h 712"/>
                  <a:gd name="T70" fmla="*/ 175 w 1321"/>
                  <a:gd name="T71" fmla="*/ 69 h 712"/>
                  <a:gd name="T72" fmla="*/ 231 w 1321"/>
                  <a:gd name="T73" fmla="*/ 48 h 712"/>
                  <a:gd name="T74" fmla="*/ 293 w 1321"/>
                  <a:gd name="T75" fmla="*/ 33 h 712"/>
                  <a:gd name="T76" fmla="*/ 356 w 1321"/>
                  <a:gd name="T77" fmla="*/ 18 h 712"/>
                  <a:gd name="T78" fmla="*/ 427 w 1321"/>
                  <a:gd name="T79" fmla="*/ 9 h 712"/>
                  <a:gd name="T80" fmla="*/ 498 w 1321"/>
                  <a:gd name="T81" fmla="*/ 4 h 712"/>
                  <a:gd name="T82" fmla="*/ 573 w 1321"/>
                  <a:gd name="T83" fmla="*/ 0 h 712"/>
                  <a:gd name="T84" fmla="*/ 573 w 1321"/>
                  <a:gd name="T85" fmla="*/ 0 h 712"/>
                  <a:gd name="T86" fmla="*/ 651 w 1321"/>
                  <a:gd name="T87" fmla="*/ 4 h 712"/>
                  <a:gd name="T88" fmla="*/ 727 w 1321"/>
                  <a:gd name="T89" fmla="*/ 9 h 712"/>
                  <a:gd name="T90" fmla="*/ 800 w 1321"/>
                  <a:gd name="T91" fmla="*/ 20 h 712"/>
                  <a:gd name="T92" fmla="*/ 867 w 1321"/>
                  <a:gd name="T93" fmla="*/ 36 h 712"/>
                  <a:gd name="T94" fmla="*/ 929 w 1321"/>
                  <a:gd name="T95" fmla="*/ 54 h 712"/>
                  <a:gd name="T96" fmla="*/ 986 w 1321"/>
                  <a:gd name="T97" fmla="*/ 77 h 712"/>
                  <a:gd name="T98" fmla="*/ 1037 w 1321"/>
                  <a:gd name="T99" fmla="*/ 101 h 712"/>
                  <a:gd name="T100" fmla="*/ 1080 w 1321"/>
                  <a:gd name="T101" fmla="*/ 128 h 712"/>
                  <a:gd name="T102" fmla="*/ 1116 w 1321"/>
                  <a:gd name="T103" fmla="*/ 158 h 712"/>
                  <a:gd name="T104" fmla="*/ 1116 w 1321"/>
                  <a:gd name="T105" fmla="*/ 15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8909" name="Text Box 29"/>
            <p:cNvSpPr txBox="1">
              <a:spLocks noChangeArrowheads="1"/>
            </p:cNvSpPr>
            <p:nvPr/>
          </p:nvSpPr>
          <p:spPr bwMode="gray">
            <a:xfrm>
              <a:off x="1631" y="2016"/>
              <a:ext cx="165" cy="1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</a:p>
          </p:txBody>
        </p:sp>
      </p:grpSp>
      <p:sp>
        <p:nvSpPr>
          <p:cNvPr id="23557" name="Text Box 30"/>
          <p:cNvSpPr txBox="1">
            <a:spLocks noChangeArrowheads="1"/>
          </p:cNvSpPr>
          <p:nvPr/>
        </p:nvSpPr>
        <p:spPr bwMode="auto">
          <a:xfrm>
            <a:off x="0" y="2030413"/>
            <a:ext cx="419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 b="1">
                <a:solidFill>
                  <a:srgbClr val="07041A"/>
                </a:solidFill>
                <a:ea typeface="宋体" pitchFamily="2" charset="-122"/>
              </a:rPr>
              <a:t>Check the originality of your idea</a:t>
            </a:r>
            <a:endParaRPr lang="en-US" sz="2000" b="1"/>
          </a:p>
        </p:txBody>
      </p:sp>
      <p:sp>
        <p:nvSpPr>
          <p:cNvPr id="23558" name="Rectangle 10"/>
          <p:cNvSpPr>
            <a:spLocks noChangeArrowheads="1"/>
          </p:cNvSpPr>
          <p:nvPr/>
        </p:nvSpPr>
        <p:spPr bwMode="gray">
          <a:xfrm>
            <a:off x="0" y="2979738"/>
            <a:ext cx="4665663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93B1FD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59" name="Group 11"/>
          <p:cNvGrpSpPr>
            <a:grpSpLocks/>
          </p:cNvGrpSpPr>
          <p:nvPr/>
        </p:nvGrpSpPr>
        <p:grpSpPr bwMode="auto">
          <a:xfrm>
            <a:off x="5078413" y="2727325"/>
            <a:ext cx="1087437" cy="1006475"/>
            <a:chOff x="3938" y="1968"/>
            <a:chExt cx="430" cy="437"/>
          </a:xfrm>
        </p:grpSpPr>
        <p:grpSp>
          <p:nvGrpSpPr>
            <p:cNvPr id="23575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23577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3B1FD"/>
                  </a:gs>
                  <a:gs pos="100000">
                    <a:srgbClr val="2C354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78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116 w 1321"/>
                  <a:gd name="T1" fmla="*/ 158 h 712"/>
                  <a:gd name="T2" fmla="*/ 1130 w 1321"/>
                  <a:gd name="T3" fmla="*/ 175 h 712"/>
                  <a:gd name="T4" fmla="*/ 1133 w 1321"/>
                  <a:gd name="T5" fmla="*/ 191 h 712"/>
                  <a:gd name="T6" fmla="*/ 1128 w 1321"/>
                  <a:gd name="T7" fmla="*/ 204 h 712"/>
                  <a:gd name="T8" fmla="*/ 1114 w 1321"/>
                  <a:gd name="T9" fmla="*/ 216 h 712"/>
                  <a:gd name="T10" fmla="*/ 1092 w 1321"/>
                  <a:gd name="T11" fmla="*/ 229 h 712"/>
                  <a:gd name="T12" fmla="*/ 1063 w 1321"/>
                  <a:gd name="T13" fmla="*/ 239 h 712"/>
                  <a:gd name="T14" fmla="*/ 1026 w 1321"/>
                  <a:gd name="T15" fmla="*/ 248 h 712"/>
                  <a:gd name="T16" fmla="*/ 985 w 1321"/>
                  <a:gd name="T17" fmla="*/ 257 h 712"/>
                  <a:gd name="T18" fmla="*/ 937 w 1321"/>
                  <a:gd name="T19" fmla="*/ 264 h 712"/>
                  <a:gd name="T20" fmla="*/ 885 w 1321"/>
                  <a:gd name="T21" fmla="*/ 270 h 712"/>
                  <a:gd name="T22" fmla="*/ 830 w 1321"/>
                  <a:gd name="T23" fmla="*/ 273 h 712"/>
                  <a:gd name="T24" fmla="*/ 769 w 1321"/>
                  <a:gd name="T25" fmla="*/ 279 h 712"/>
                  <a:gd name="T26" fmla="*/ 707 w 1321"/>
                  <a:gd name="T27" fmla="*/ 280 h 712"/>
                  <a:gd name="T28" fmla="*/ 683 w 1321"/>
                  <a:gd name="T29" fmla="*/ 281 h 712"/>
                  <a:gd name="T30" fmla="*/ 409 w 1321"/>
                  <a:gd name="T31" fmla="*/ 281 h 712"/>
                  <a:gd name="T32" fmla="*/ 405 w 1321"/>
                  <a:gd name="T33" fmla="*/ 281 h 712"/>
                  <a:gd name="T34" fmla="*/ 351 w 1321"/>
                  <a:gd name="T35" fmla="*/ 280 h 712"/>
                  <a:gd name="T36" fmla="*/ 299 w 1321"/>
                  <a:gd name="T37" fmla="*/ 279 h 712"/>
                  <a:gd name="T38" fmla="*/ 250 w 1321"/>
                  <a:gd name="T39" fmla="*/ 275 h 712"/>
                  <a:gd name="T40" fmla="*/ 203 w 1321"/>
                  <a:gd name="T41" fmla="*/ 272 h 712"/>
                  <a:gd name="T42" fmla="*/ 161 w 1321"/>
                  <a:gd name="T43" fmla="*/ 267 h 712"/>
                  <a:gd name="T44" fmla="*/ 122 w 1321"/>
                  <a:gd name="T45" fmla="*/ 261 h 712"/>
                  <a:gd name="T46" fmla="*/ 86 w 1321"/>
                  <a:gd name="T47" fmla="*/ 256 h 712"/>
                  <a:gd name="T48" fmla="*/ 59 w 1321"/>
                  <a:gd name="T49" fmla="*/ 249 h 712"/>
                  <a:gd name="T50" fmla="*/ 31 w 1321"/>
                  <a:gd name="T51" fmla="*/ 240 h 712"/>
                  <a:gd name="T52" fmla="*/ 18 w 1321"/>
                  <a:gd name="T53" fmla="*/ 230 h 712"/>
                  <a:gd name="T54" fmla="*/ 6 w 1321"/>
                  <a:gd name="T55" fmla="*/ 219 h 712"/>
                  <a:gd name="T56" fmla="*/ 0 w 1321"/>
                  <a:gd name="T57" fmla="*/ 207 h 712"/>
                  <a:gd name="T58" fmla="*/ 0 w 1321"/>
                  <a:gd name="T59" fmla="*/ 206 h 712"/>
                  <a:gd name="T60" fmla="*/ 4 w 1321"/>
                  <a:gd name="T61" fmla="*/ 191 h 712"/>
                  <a:gd name="T62" fmla="*/ 16 w 1321"/>
                  <a:gd name="T63" fmla="*/ 176 h 712"/>
                  <a:gd name="T64" fmla="*/ 43 w 1321"/>
                  <a:gd name="T65" fmla="*/ 146 h 712"/>
                  <a:gd name="T66" fmla="*/ 78 w 1321"/>
                  <a:gd name="T67" fmla="*/ 118 h 712"/>
                  <a:gd name="T68" fmla="*/ 126 w 1321"/>
                  <a:gd name="T69" fmla="*/ 93 h 712"/>
                  <a:gd name="T70" fmla="*/ 175 w 1321"/>
                  <a:gd name="T71" fmla="*/ 69 h 712"/>
                  <a:gd name="T72" fmla="*/ 231 w 1321"/>
                  <a:gd name="T73" fmla="*/ 48 h 712"/>
                  <a:gd name="T74" fmla="*/ 293 w 1321"/>
                  <a:gd name="T75" fmla="*/ 33 h 712"/>
                  <a:gd name="T76" fmla="*/ 356 w 1321"/>
                  <a:gd name="T77" fmla="*/ 18 h 712"/>
                  <a:gd name="T78" fmla="*/ 427 w 1321"/>
                  <a:gd name="T79" fmla="*/ 9 h 712"/>
                  <a:gd name="T80" fmla="*/ 498 w 1321"/>
                  <a:gd name="T81" fmla="*/ 4 h 712"/>
                  <a:gd name="T82" fmla="*/ 573 w 1321"/>
                  <a:gd name="T83" fmla="*/ 0 h 712"/>
                  <a:gd name="T84" fmla="*/ 573 w 1321"/>
                  <a:gd name="T85" fmla="*/ 0 h 712"/>
                  <a:gd name="T86" fmla="*/ 651 w 1321"/>
                  <a:gd name="T87" fmla="*/ 4 h 712"/>
                  <a:gd name="T88" fmla="*/ 727 w 1321"/>
                  <a:gd name="T89" fmla="*/ 9 h 712"/>
                  <a:gd name="T90" fmla="*/ 800 w 1321"/>
                  <a:gd name="T91" fmla="*/ 20 h 712"/>
                  <a:gd name="T92" fmla="*/ 867 w 1321"/>
                  <a:gd name="T93" fmla="*/ 36 h 712"/>
                  <a:gd name="T94" fmla="*/ 929 w 1321"/>
                  <a:gd name="T95" fmla="*/ 54 h 712"/>
                  <a:gd name="T96" fmla="*/ 986 w 1321"/>
                  <a:gd name="T97" fmla="*/ 77 h 712"/>
                  <a:gd name="T98" fmla="*/ 1037 w 1321"/>
                  <a:gd name="T99" fmla="*/ 101 h 712"/>
                  <a:gd name="T100" fmla="*/ 1080 w 1321"/>
                  <a:gd name="T101" fmla="*/ 128 h 712"/>
                  <a:gd name="T102" fmla="*/ 1116 w 1321"/>
                  <a:gd name="T103" fmla="*/ 158 h 712"/>
                  <a:gd name="T104" fmla="*/ 1116 w 1321"/>
                  <a:gd name="T105" fmla="*/ 15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3B1FD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8895" name="Text Box 15"/>
            <p:cNvSpPr txBox="1">
              <a:spLocks noChangeArrowheads="1"/>
            </p:cNvSpPr>
            <p:nvPr/>
          </p:nvSpPr>
          <p:spPr bwMode="gray">
            <a:xfrm>
              <a:off x="4067" y="2028"/>
              <a:ext cx="16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B</a:t>
              </a:r>
            </a:p>
          </p:txBody>
        </p:sp>
      </p:grpSp>
      <p:sp>
        <p:nvSpPr>
          <p:cNvPr id="23560" name="Text Box 31"/>
          <p:cNvSpPr txBox="1">
            <a:spLocks noChangeArrowheads="1"/>
          </p:cNvSpPr>
          <p:nvPr/>
        </p:nvSpPr>
        <p:spPr bwMode="auto">
          <a:xfrm>
            <a:off x="0" y="3200400"/>
            <a:ext cx="464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 b="1">
                <a:solidFill>
                  <a:srgbClr val="07041A"/>
                </a:solidFill>
                <a:ea typeface="宋体" pitchFamily="2" charset="-122"/>
              </a:rPr>
              <a:t>Decide the type of your manuscript</a:t>
            </a:r>
            <a:endParaRPr lang="en-US" sz="2000" b="1"/>
          </a:p>
        </p:txBody>
      </p:sp>
      <p:sp>
        <p:nvSpPr>
          <p:cNvPr id="23561" name="Rectangle 17"/>
          <p:cNvSpPr>
            <a:spLocks noChangeArrowheads="1"/>
          </p:cNvSpPr>
          <p:nvPr/>
        </p:nvSpPr>
        <p:spPr bwMode="gray">
          <a:xfrm>
            <a:off x="0" y="4090988"/>
            <a:ext cx="5686425" cy="720725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99CC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grpSp>
        <p:nvGrpSpPr>
          <p:cNvPr id="23562" name="Group 18"/>
          <p:cNvGrpSpPr>
            <a:grpSpLocks/>
          </p:cNvGrpSpPr>
          <p:nvPr/>
        </p:nvGrpSpPr>
        <p:grpSpPr bwMode="auto">
          <a:xfrm>
            <a:off x="5783263" y="3810000"/>
            <a:ext cx="1098550" cy="1012825"/>
            <a:chOff x="3552" y="3339"/>
            <a:chExt cx="412" cy="392"/>
          </a:xfrm>
        </p:grpSpPr>
        <p:grpSp>
          <p:nvGrpSpPr>
            <p:cNvPr id="23571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23573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CC00"/>
                  </a:gs>
                  <a:gs pos="100000">
                    <a:srgbClr val="2532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74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116 w 1321"/>
                  <a:gd name="T1" fmla="*/ 158 h 712"/>
                  <a:gd name="T2" fmla="*/ 1130 w 1321"/>
                  <a:gd name="T3" fmla="*/ 175 h 712"/>
                  <a:gd name="T4" fmla="*/ 1133 w 1321"/>
                  <a:gd name="T5" fmla="*/ 191 h 712"/>
                  <a:gd name="T6" fmla="*/ 1128 w 1321"/>
                  <a:gd name="T7" fmla="*/ 204 h 712"/>
                  <a:gd name="T8" fmla="*/ 1114 w 1321"/>
                  <a:gd name="T9" fmla="*/ 216 h 712"/>
                  <a:gd name="T10" fmla="*/ 1092 w 1321"/>
                  <a:gd name="T11" fmla="*/ 229 h 712"/>
                  <a:gd name="T12" fmla="*/ 1063 w 1321"/>
                  <a:gd name="T13" fmla="*/ 239 h 712"/>
                  <a:gd name="T14" fmla="*/ 1026 w 1321"/>
                  <a:gd name="T15" fmla="*/ 248 h 712"/>
                  <a:gd name="T16" fmla="*/ 985 w 1321"/>
                  <a:gd name="T17" fmla="*/ 257 h 712"/>
                  <a:gd name="T18" fmla="*/ 937 w 1321"/>
                  <a:gd name="T19" fmla="*/ 264 h 712"/>
                  <a:gd name="T20" fmla="*/ 885 w 1321"/>
                  <a:gd name="T21" fmla="*/ 270 h 712"/>
                  <a:gd name="T22" fmla="*/ 830 w 1321"/>
                  <a:gd name="T23" fmla="*/ 273 h 712"/>
                  <a:gd name="T24" fmla="*/ 769 w 1321"/>
                  <a:gd name="T25" fmla="*/ 279 h 712"/>
                  <a:gd name="T26" fmla="*/ 707 w 1321"/>
                  <a:gd name="T27" fmla="*/ 280 h 712"/>
                  <a:gd name="T28" fmla="*/ 683 w 1321"/>
                  <a:gd name="T29" fmla="*/ 281 h 712"/>
                  <a:gd name="T30" fmla="*/ 409 w 1321"/>
                  <a:gd name="T31" fmla="*/ 281 h 712"/>
                  <a:gd name="T32" fmla="*/ 405 w 1321"/>
                  <a:gd name="T33" fmla="*/ 281 h 712"/>
                  <a:gd name="T34" fmla="*/ 351 w 1321"/>
                  <a:gd name="T35" fmla="*/ 280 h 712"/>
                  <a:gd name="T36" fmla="*/ 299 w 1321"/>
                  <a:gd name="T37" fmla="*/ 279 h 712"/>
                  <a:gd name="T38" fmla="*/ 250 w 1321"/>
                  <a:gd name="T39" fmla="*/ 275 h 712"/>
                  <a:gd name="T40" fmla="*/ 203 w 1321"/>
                  <a:gd name="T41" fmla="*/ 272 h 712"/>
                  <a:gd name="T42" fmla="*/ 161 w 1321"/>
                  <a:gd name="T43" fmla="*/ 267 h 712"/>
                  <a:gd name="T44" fmla="*/ 122 w 1321"/>
                  <a:gd name="T45" fmla="*/ 261 h 712"/>
                  <a:gd name="T46" fmla="*/ 86 w 1321"/>
                  <a:gd name="T47" fmla="*/ 256 h 712"/>
                  <a:gd name="T48" fmla="*/ 59 w 1321"/>
                  <a:gd name="T49" fmla="*/ 249 h 712"/>
                  <a:gd name="T50" fmla="*/ 31 w 1321"/>
                  <a:gd name="T51" fmla="*/ 240 h 712"/>
                  <a:gd name="T52" fmla="*/ 18 w 1321"/>
                  <a:gd name="T53" fmla="*/ 230 h 712"/>
                  <a:gd name="T54" fmla="*/ 6 w 1321"/>
                  <a:gd name="T55" fmla="*/ 219 h 712"/>
                  <a:gd name="T56" fmla="*/ 0 w 1321"/>
                  <a:gd name="T57" fmla="*/ 207 h 712"/>
                  <a:gd name="T58" fmla="*/ 0 w 1321"/>
                  <a:gd name="T59" fmla="*/ 206 h 712"/>
                  <a:gd name="T60" fmla="*/ 4 w 1321"/>
                  <a:gd name="T61" fmla="*/ 191 h 712"/>
                  <a:gd name="T62" fmla="*/ 16 w 1321"/>
                  <a:gd name="T63" fmla="*/ 176 h 712"/>
                  <a:gd name="T64" fmla="*/ 43 w 1321"/>
                  <a:gd name="T65" fmla="*/ 146 h 712"/>
                  <a:gd name="T66" fmla="*/ 78 w 1321"/>
                  <a:gd name="T67" fmla="*/ 118 h 712"/>
                  <a:gd name="T68" fmla="*/ 126 w 1321"/>
                  <a:gd name="T69" fmla="*/ 93 h 712"/>
                  <a:gd name="T70" fmla="*/ 175 w 1321"/>
                  <a:gd name="T71" fmla="*/ 69 h 712"/>
                  <a:gd name="T72" fmla="*/ 231 w 1321"/>
                  <a:gd name="T73" fmla="*/ 48 h 712"/>
                  <a:gd name="T74" fmla="*/ 293 w 1321"/>
                  <a:gd name="T75" fmla="*/ 33 h 712"/>
                  <a:gd name="T76" fmla="*/ 356 w 1321"/>
                  <a:gd name="T77" fmla="*/ 18 h 712"/>
                  <a:gd name="T78" fmla="*/ 427 w 1321"/>
                  <a:gd name="T79" fmla="*/ 9 h 712"/>
                  <a:gd name="T80" fmla="*/ 498 w 1321"/>
                  <a:gd name="T81" fmla="*/ 4 h 712"/>
                  <a:gd name="T82" fmla="*/ 573 w 1321"/>
                  <a:gd name="T83" fmla="*/ 0 h 712"/>
                  <a:gd name="T84" fmla="*/ 573 w 1321"/>
                  <a:gd name="T85" fmla="*/ 0 h 712"/>
                  <a:gd name="T86" fmla="*/ 651 w 1321"/>
                  <a:gd name="T87" fmla="*/ 4 h 712"/>
                  <a:gd name="T88" fmla="*/ 727 w 1321"/>
                  <a:gd name="T89" fmla="*/ 9 h 712"/>
                  <a:gd name="T90" fmla="*/ 800 w 1321"/>
                  <a:gd name="T91" fmla="*/ 20 h 712"/>
                  <a:gd name="T92" fmla="*/ 867 w 1321"/>
                  <a:gd name="T93" fmla="*/ 36 h 712"/>
                  <a:gd name="T94" fmla="*/ 929 w 1321"/>
                  <a:gd name="T95" fmla="*/ 54 h 712"/>
                  <a:gd name="T96" fmla="*/ 986 w 1321"/>
                  <a:gd name="T97" fmla="*/ 77 h 712"/>
                  <a:gd name="T98" fmla="*/ 1037 w 1321"/>
                  <a:gd name="T99" fmla="*/ 101 h 712"/>
                  <a:gd name="T100" fmla="*/ 1080 w 1321"/>
                  <a:gd name="T101" fmla="*/ 128 h 712"/>
                  <a:gd name="T102" fmla="*/ 1116 w 1321"/>
                  <a:gd name="T103" fmla="*/ 158 h 712"/>
                  <a:gd name="T104" fmla="*/ 1116 w 1321"/>
                  <a:gd name="T105" fmla="*/ 15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CC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8902" name="Text Box 22"/>
            <p:cNvSpPr txBox="1">
              <a:spLocks noChangeArrowheads="1"/>
            </p:cNvSpPr>
            <p:nvPr/>
          </p:nvSpPr>
          <p:spPr bwMode="gray">
            <a:xfrm>
              <a:off x="3704" y="3360"/>
              <a:ext cx="152" cy="1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</a:t>
              </a:r>
            </a:p>
          </p:txBody>
        </p:sp>
      </p:grpSp>
      <p:sp>
        <p:nvSpPr>
          <p:cNvPr id="23563" name="Text Box 32"/>
          <p:cNvSpPr txBox="1">
            <a:spLocks noChangeArrowheads="1"/>
          </p:cNvSpPr>
          <p:nvPr/>
        </p:nvSpPr>
        <p:spPr bwMode="auto">
          <a:xfrm>
            <a:off x="990600" y="4267200"/>
            <a:ext cx="464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400">
                <a:solidFill>
                  <a:srgbClr val="07041A"/>
                </a:solidFill>
                <a:ea typeface="宋体" pitchFamily="2" charset="-122"/>
              </a:rPr>
              <a:t>Choose the right journal</a:t>
            </a:r>
            <a:endParaRPr lang="en-US" sz="2400" b="1"/>
          </a:p>
        </p:txBody>
      </p:sp>
      <p:sp>
        <p:nvSpPr>
          <p:cNvPr id="23564" name="Rectangle 4"/>
          <p:cNvSpPr>
            <a:spLocks noChangeArrowheads="1"/>
          </p:cNvSpPr>
          <p:nvPr/>
        </p:nvSpPr>
        <p:spPr bwMode="gray">
          <a:xfrm>
            <a:off x="0" y="5214938"/>
            <a:ext cx="6392863" cy="719137"/>
          </a:xfrm>
          <a:prstGeom prst="rect">
            <a:avLst/>
          </a:prstGeom>
          <a:gradFill rotWithShape="1">
            <a:gsLst>
              <a:gs pos="0">
                <a:srgbClr val="FFFFFF">
                  <a:alpha val="79999"/>
                </a:srgbClr>
              </a:gs>
              <a:gs pos="100000">
                <a:srgbClr val="FF990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65" name="Group 5"/>
          <p:cNvGrpSpPr>
            <a:grpSpLocks/>
          </p:cNvGrpSpPr>
          <p:nvPr/>
        </p:nvGrpSpPr>
        <p:grpSpPr bwMode="auto">
          <a:xfrm>
            <a:off x="6440488" y="4953000"/>
            <a:ext cx="1103312" cy="1019175"/>
            <a:chOff x="2016" y="1920"/>
            <a:chExt cx="1680" cy="1680"/>
          </a:xfrm>
        </p:grpSpPr>
        <p:sp>
          <p:nvSpPr>
            <p:cNvPr id="23569" name="Oval 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3E25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Freeform 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116 w 1321"/>
                <a:gd name="T1" fmla="*/ 158 h 712"/>
                <a:gd name="T2" fmla="*/ 1130 w 1321"/>
                <a:gd name="T3" fmla="*/ 175 h 712"/>
                <a:gd name="T4" fmla="*/ 1133 w 1321"/>
                <a:gd name="T5" fmla="*/ 191 h 712"/>
                <a:gd name="T6" fmla="*/ 1128 w 1321"/>
                <a:gd name="T7" fmla="*/ 204 h 712"/>
                <a:gd name="T8" fmla="*/ 1114 w 1321"/>
                <a:gd name="T9" fmla="*/ 216 h 712"/>
                <a:gd name="T10" fmla="*/ 1092 w 1321"/>
                <a:gd name="T11" fmla="*/ 229 h 712"/>
                <a:gd name="T12" fmla="*/ 1063 w 1321"/>
                <a:gd name="T13" fmla="*/ 239 h 712"/>
                <a:gd name="T14" fmla="*/ 1026 w 1321"/>
                <a:gd name="T15" fmla="*/ 248 h 712"/>
                <a:gd name="T16" fmla="*/ 985 w 1321"/>
                <a:gd name="T17" fmla="*/ 257 h 712"/>
                <a:gd name="T18" fmla="*/ 937 w 1321"/>
                <a:gd name="T19" fmla="*/ 264 h 712"/>
                <a:gd name="T20" fmla="*/ 885 w 1321"/>
                <a:gd name="T21" fmla="*/ 270 h 712"/>
                <a:gd name="T22" fmla="*/ 830 w 1321"/>
                <a:gd name="T23" fmla="*/ 273 h 712"/>
                <a:gd name="T24" fmla="*/ 769 w 1321"/>
                <a:gd name="T25" fmla="*/ 279 h 712"/>
                <a:gd name="T26" fmla="*/ 707 w 1321"/>
                <a:gd name="T27" fmla="*/ 280 h 712"/>
                <a:gd name="T28" fmla="*/ 683 w 1321"/>
                <a:gd name="T29" fmla="*/ 281 h 712"/>
                <a:gd name="T30" fmla="*/ 409 w 1321"/>
                <a:gd name="T31" fmla="*/ 281 h 712"/>
                <a:gd name="T32" fmla="*/ 405 w 1321"/>
                <a:gd name="T33" fmla="*/ 281 h 712"/>
                <a:gd name="T34" fmla="*/ 351 w 1321"/>
                <a:gd name="T35" fmla="*/ 280 h 712"/>
                <a:gd name="T36" fmla="*/ 299 w 1321"/>
                <a:gd name="T37" fmla="*/ 279 h 712"/>
                <a:gd name="T38" fmla="*/ 250 w 1321"/>
                <a:gd name="T39" fmla="*/ 275 h 712"/>
                <a:gd name="T40" fmla="*/ 203 w 1321"/>
                <a:gd name="T41" fmla="*/ 272 h 712"/>
                <a:gd name="T42" fmla="*/ 161 w 1321"/>
                <a:gd name="T43" fmla="*/ 267 h 712"/>
                <a:gd name="T44" fmla="*/ 122 w 1321"/>
                <a:gd name="T45" fmla="*/ 261 h 712"/>
                <a:gd name="T46" fmla="*/ 86 w 1321"/>
                <a:gd name="T47" fmla="*/ 256 h 712"/>
                <a:gd name="T48" fmla="*/ 59 w 1321"/>
                <a:gd name="T49" fmla="*/ 249 h 712"/>
                <a:gd name="T50" fmla="*/ 31 w 1321"/>
                <a:gd name="T51" fmla="*/ 240 h 712"/>
                <a:gd name="T52" fmla="*/ 18 w 1321"/>
                <a:gd name="T53" fmla="*/ 230 h 712"/>
                <a:gd name="T54" fmla="*/ 6 w 1321"/>
                <a:gd name="T55" fmla="*/ 219 h 712"/>
                <a:gd name="T56" fmla="*/ 0 w 1321"/>
                <a:gd name="T57" fmla="*/ 207 h 712"/>
                <a:gd name="T58" fmla="*/ 0 w 1321"/>
                <a:gd name="T59" fmla="*/ 206 h 712"/>
                <a:gd name="T60" fmla="*/ 4 w 1321"/>
                <a:gd name="T61" fmla="*/ 191 h 712"/>
                <a:gd name="T62" fmla="*/ 16 w 1321"/>
                <a:gd name="T63" fmla="*/ 176 h 712"/>
                <a:gd name="T64" fmla="*/ 43 w 1321"/>
                <a:gd name="T65" fmla="*/ 146 h 712"/>
                <a:gd name="T66" fmla="*/ 78 w 1321"/>
                <a:gd name="T67" fmla="*/ 118 h 712"/>
                <a:gd name="T68" fmla="*/ 126 w 1321"/>
                <a:gd name="T69" fmla="*/ 93 h 712"/>
                <a:gd name="T70" fmla="*/ 175 w 1321"/>
                <a:gd name="T71" fmla="*/ 69 h 712"/>
                <a:gd name="T72" fmla="*/ 231 w 1321"/>
                <a:gd name="T73" fmla="*/ 48 h 712"/>
                <a:gd name="T74" fmla="*/ 293 w 1321"/>
                <a:gd name="T75" fmla="*/ 33 h 712"/>
                <a:gd name="T76" fmla="*/ 356 w 1321"/>
                <a:gd name="T77" fmla="*/ 18 h 712"/>
                <a:gd name="T78" fmla="*/ 427 w 1321"/>
                <a:gd name="T79" fmla="*/ 9 h 712"/>
                <a:gd name="T80" fmla="*/ 498 w 1321"/>
                <a:gd name="T81" fmla="*/ 4 h 712"/>
                <a:gd name="T82" fmla="*/ 573 w 1321"/>
                <a:gd name="T83" fmla="*/ 0 h 712"/>
                <a:gd name="T84" fmla="*/ 573 w 1321"/>
                <a:gd name="T85" fmla="*/ 0 h 712"/>
                <a:gd name="T86" fmla="*/ 651 w 1321"/>
                <a:gd name="T87" fmla="*/ 4 h 712"/>
                <a:gd name="T88" fmla="*/ 727 w 1321"/>
                <a:gd name="T89" fmla="*/ 9 h 712"/>
                <a:gd name="T90" fmla="*/ 800 w 1321"/>
                <a:gd name="T91" fmla="*/ 20 h 712"/>
                <a:gd name="T92" fmla="*/ 867 w 1321"/>
                <a:gd name="T93" fmla="*/ 36 h 712"/>
                <a:gd name="T94" fmla="*/ 929 w 1321"/>
                <a:gd name="T95" fmla="*/ 54 h 712"/>
                <a:gd name="T96" fmla="*/ 986 w 1321"/>
                <a:gd name="T97" fmla="*/ 77 h 712"/>
                <a:gd name="T98" fmla="*/ 1037 w 1321"/>
                <a:gd name="T99" fmla="*/ 101 h 712"/>
                <a:gd name="T100" fmla="*/ 1080 w 1321"/>
                <a:gd name="T101" fmla="*/ 128 h 712"/>
                <a:gd name="T102" fmla="*/ 1116 w 1321"/>
                <a:gd name="T103" fmla="*/ 158 h 712"/>
                <a:gd name="T104" fmla="*/ 1116 w 1321"/>
                <a:gd name="T105" fmla="*/ 158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8888" name="Text Box 8"/>
          <p:cNvSpPr txBox="1">
            <a:spLocks noChangeArrowheads="1"/>
          </p:cNvSpPr>
          <p:nvPr/>
        </p:nvSpPr>
        <p:spPr bwMode="gray">
          <a:xfrm>
            <a:off x="6875463" y="5019675"/>
            <a:ext cx="4365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</a:t>
            </a:r>
          </a:p>
        </p:txBody>
      </p:sp>
      <p:sp>
        <p:nvSpPr>
          <p:cNvPr id="23567" name="Text Box 33"/>
          <p:cNvSpPr txBox="1">
            <a:spLocks noChangeArrowheads="1"/>
          </p:cNvSpPr>
          <p:nvPr/>
        </p:nvSpPr>
        <p:spPr bwMode="auto">
          <a:xfrm>
            <a:off x="0" y="5405438"/>
            <a:ext cx="62484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2000" b="1">
                <a:solidFill>
                  <a:srgbClr val="07041A"/>
                </a:solidFill>
                <a:ea typeface="宋体" pitchFamily="2" charset="-122"/>
              </a:rPr>
              <a:t>Read the ‘Guide for Authors’! Again and again!</a:t>
            </a:r>
            <a:r>
              <a:rPr lang="en-US" altLang="zh-CN">
                <a:solidFill>
                  <a:srgbClr val="07041A"/>
                </a:solidFill>
                <a:ea typeface="宋体" pitchFamily="2" charset="-122"/>
              </a:rPr>
              <a:t/>
            </a:r>
            <a:br>
              <a:rPr lang="en-US" altLang="zh-CN">
                <a:solidFill>
                  <a:srgbClr val="07041A"/>
                </a:solidFill>
                <a:ea typeface="宋体" pitchFamily="2" charset="-122"/>
              </a:rPr>
            </a:b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23568" name="AutoShape 34"/>
          <p:cNvSpPr>
            <a:spLocks noChangeArrowheads="1"/>
          </p:cNvSpPr>
          <p:nvPr/>
        </p:nvSpPr>
        <p:spPr bwMode="gray">
          <a:xfrm>
            <a:off x="6324600" y="990600"/>
            <a:ext cx="2667000" cy="1752600"/>
          </a:xfrm>
          <a:prstGeom prst="wedgeRoundRectCallout">
            <a:avLst>
              <a:gd name="adj1" fmla="val -44759"/>
              <a:gd name="adj2" fmla="val 84694"/>
              <a:gd name="adj3" fmla="val 16667"/>
            </a:avLst>
          </a:prstGeom>
          <a:solidFill>
            <a:srgbClr val="DDDDDD"/>
          </a:solidFill>
          <a:ln w="38100" algn="ctr">
            <a:solidFill>
              <a:srgbClr val="808080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rgbClr val="000000"/>
                </a:solidFill>
              </a:rPr>
              <a:t>Before you write a scientific article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7" grpId="0"/>
      <p:bldP spid="23558" grpId="0" animBg="1"/>
      <p:bldP spid="23560" grpId="0"/>
      <p:bldP spid="23561" grpId="0" animBg="1"/>
      <p:bldP spid="23563" grpId="0"/>
      <p:bldP spid="23564" grpId="0" animBg="1"/>
      <p:bldP spid="378888" grpId="0"/>
      <p:bldP spid="23567" grpId="0"/>
      <p:bldP spid="23568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Originality your idea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gray">
          <a:xfrm>
            <a:off x="0" y="1600200"/>
            <a:ext cx="5715000" cy="4495800"/>
          </a:xfrm>
          <a:prstGeom prst="rightArrow">
            <a:avLst>
              <a:gd name="adj1" fmla="val 86065"/>
              <a:gd name="adj2" fmla="val 31780"/>
            </a:avLst>
          </a:prstGeom>
          <a:gradFill rotWithShape="1">
            <a:gsLst>
              <a:gs pos="0">
                <a:srgbClr val="FFFFFF">
                  <a:alpha val="51999"/>
                </a:srgbClr>
              </a:gs>
              <a:gs pos="100000">
                <a:srgbClr val="FFCC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4964" name="AutoShape 4"/>
          <p:cNvSpPr>
            <a:spLocks noChangeArrowheads="1"/>
          </p:cNvSpPr>
          <p:nvPr/>
        </p:nvSpPr>
        <p:spPr bwMode="gray">
          <a:xfrm>
            <a:off x="304800" y="2133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>
                  <a:gamma/>
                  <a:shade val="46275"/>
                  <a:invGamma/>
                </a:srgbClr>
              </a:gs>
              <a:gs pos="50000">
                <a:srgbClr val="5B84E9"/>
              </a:gs>
              <a:gs pos="100000">
                <a:srgbClr val="5B84E9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400" b="1" dirty="0">
                <a:solidFill>
                  <a:srgbClr val="FFFF00"/>
                </a:solidFill>
                <a:ea typeface="宋体" pitchFamily="2" charset="-122"/>
              </a:rPr>
              <a:t>Have you done something </a:t>
            </a:r>
          </a:p>
          <a:p>
            <a:pPr>
              <a:defRPr/>
            </a:pPr>
            <a:r>
              <a:rPr lang="en-US" altLang="zh-CN" sz="2400" b="1" dirty="0">
                <a:solidFill>
                  <a:srgbClr val="FFFF00"/>
                </a:solidFill>
                <a:ea typeface="宋体" pitchFamily="2" charset="-122"/>
              </a:rPr>
              <a:t>new and interesting?</a:t>
            </a:r>
          </a:p>
          <a:p>
            <a:pPr>
              <a:defRPr/>
            </a:pP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24965" name="AutoShape 5"/>
          <p:cNvSpPr>
            <a:spLocks noChangeArrowheads="1"/>
          </p:cNvSpPr>
          <p:nvPr/>
        </p:nvSpPr>
        <p:spPr bwMode="gray">
          <a:xfrm>
            <a:off x="304800" y="3276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7C9ED">
                  <a:gamma/>
                  <a:shade val="46275"/>
                  <a:invGamma/>
                </a:srgbClr>
              </a:gs>
              <a:gs pos="50000">
                <a:srgbClr val="57C9ED"/>
              </a:gs>
              <a:gs pos="100000">
                <a:srgbClr val="57C9ED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400" b="1" dirty="0">
                <a:solidFill>
                  <a:srgbClr val="07041A"/>
                </a:solidFill>
                <a:ea typeface="宋体" pitchFamily="2" charset="-122"/>
              </a:rPr>
              <a:t>Is there anything </a:t>
            </a:r>
          </a:p>
          <a:p>
            <a:pPr>
              <a:defRPr/>
            </a:pPr>
            <a:r>
              <a:rPr lang="en-US" altLang="zh-CN" sz="2400" b="1" dirty="0">
                <a:solidFill>
                  <a:srgbClr val="07041A"/>
                </a:solidFill>
                <a:ea typeface="宋体" pitchFamily="2" charset="-122"/>
              </a:rPr>
              <a:t>challenging in your work?</a:t>
            </a:r>
          </a:p>
          <a:p>
            <a:pPr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4966" name="AutoShape 6"/>
          <p:cNvSpPr>
            <a:spLocks noChangeArrowheads="1"/>
          </p:cNvSpPr>
          <p:nvPr/>
        </p:nvSpPr>
        <p:spPr bwMode="gray">
          <a:xfrm>
            <a:off x="304800" y="4419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5D7A6">
                  <a:gamma/>
                  <a:shade val="46275"/>
                  <a:invGamma/>
                </a:srgbClr>
              </a:gs>
              <a:gs pos="50000">
                <a:srgbClr val="65D7A6"/>
              </a:gs>
              <a:gs pos="100000">
                <a:srgbClr val="65D7A6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400" b="1" dirty="0">
                <a:solidFill>
                  <a:srgbClr val="07041A"/>
                </a:solidFill>
                <a:ea typeface="宋体" pitchFamily="2" charset="-122"/>
              </a:rPr>
              <a:t>Have you solved any </a:t>
            </a:r>
          </a:p>
          <a:p>
            <a:pPr>
              <a:defRPr/>
            </a:pPr>
            <a:r>
              <a:rPr lang="en-US" altLang="zh-CN" sz="2400" b="1" dirty="0">
                <a:solidFill>
                  <a:srgbClr val="07041A"/>
                </a:solidFill>
                <a:ea typeface="宋体" pitchFamily="2" charset="-122"/>
              </a:rPr>
              <a:t>difficult problems</a:t>
            </a:r>
            <a:endParaRPr lang="en-US" sz="2400" b="1" dirty="0">
              <a:solidFill>
                <a:srgbClr val="07041A"/>
              </a:solidFill>
            </a:endParaRPr>
          </a:p>
          <a:p>
            <a:pPr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24967" name="AutoShape 7"/>
          <p:cNvSpPr>
            <a:spLocks noChangeArrowheads="1"/>
          </p:cNvSpPr>
          <p:nvPr/>
        </p:nvSpPr>
        <p:spPr bwMode="gray">
          <a:xfrm>
            <a:off x="5791200" y="2667000"/>
            <a:ext cx="2819400" cy="23622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/>
              </a:gs>
              <a:gs pos="100000">
                <a:srgbClr val="5B84E9">
                  <a:gamma/>
                  <a:tint val="0"/>
                  <a:invGamma/>
                </a:srgb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sz="3200" b="1" dirty="0">
                <a:solidFill>
                  <a:srgbClr val="000000"/>
                </a:solidFill>
              </a:rPr>
              <a:t>Novelty and Originality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5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4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4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4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4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424964" grpId="0" animBg="1"/>
      <p:bldP spid="424965" grpId="0" animBg="1"/>
      <p:bldP spid="424966" grpId="0" animBg="1"/>
      <p:bldP spid="424967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79B5-FC77-42F7-A571-8C1F4F1CC1FD}" type="slidenum">
              <a:rPr lang="en-US"/>
              <a:pPr/>
              <a:t>87</a:t>
            </a:fld>
            <a:endParaRPr lang="en-US"/>
          </a:p>
        </p:txBody>
      </p:sp>
      <p:sp>
        <p:nvSpPr>
          <p:cNvPr id="1348613" name="Text Box 5"/>
          <p:cNvSpPr txBox="1">
            <a:spLocks noChangeArrowheads="1"/>
          </p:cNvSpPr>
          <p:nvPr/>
        </p:nvSpPr>
        <p:spPr bwMode="auto">
          <a:xfrm>
            <a:off x="457200" y="1828800"/>
            <a:ext cx="8305800" cy="4031873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1D1272"/>
                </a:solidFill>
              </a:rPr>
              <a:t>Ide</a:t>
            </a:r>
            <a:r>
              <a:rPr lang="en-US" sz="3200" b="1" dirty="0">
                <a:solidFill>
                  <a:srgbClr val="1D1272"/>
                </a:solidFill>
              </a:rPr>
              <a:t>/</a:t>
            </a:r>
            <a:r>
              <a:rPr lang="en-US" sz="3200" b="1" dirty="0" err="1">
                <a:solidFill>
                  <a:srgbClr val="1D1272"/>
                </a:solidFill>
              </a:rPr>
              <a:t>hasil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penelitian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bersifat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orisinal</a:t>
            </a:r>
            <a:endParaRPr lang="en-US" sz="3200" b="1" dirty="0">
              <a:solidFill>
                <a:srgbClr val="1D127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Orisinal</a:t>
            </a:r>
            <a:r>
              <a:rPr lang="en-US" sz="3200" b="1" dirty="0">
                <a:solidFill>
                  <a:srgbClr val="1D1272"/>
                </a:solidFill>
              </a:rPr>
              <a:t>, </a:t>
            </a:r>
            <a:r>
              <a:rPr lang="en-US" sz="3200" b="1" dirty="0" err="1">
                <a:solidFill>
                  <a:srgbClr val="1D1272"/>
                </a:solidFill>
              </a:rPr>
              <a:t>dalam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arti</a:t>
            </a:r>
            <a:r>
              <a:rPr lang="en-US" sz="3200" b="1" dirty="0">
                <a:solidFill>
                  <a:srgbClr val="1D1272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Bukan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duplikasi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penelitian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sebelumnya</a:t>
            </a:r>
            <a:endParaRPr lang="en-US" sz="3200" b="1" dirty="0">
              <a:solidFill>
                <a:srgbClr val="1D1272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Ada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perkembangan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baru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endParaRPr lang="en-US" sz="3200" b="1" dirty="0" smtClean="0">
              <a:solidFill>
                <a:srgbClr val="1D1272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1D1272"/>
                </a:solidFill>
              </a:rPr>
              <a:t> Problem solving </a:t>
            </a:r>
            <a:r>
              <a:rPr lang="en-US" sz="3200" b="1" dirty="0" err="1" smtClean="0">
                <a:solidFill>
                  <a:srgbClr val="1D1272"/>
                </a:solidFill>
              </a:rPr>
              <a:t>masalah</a:t>
            </a:r>
            <a:r>
              <a:rPr lang="en-US" sz="3200" b="1" dirty="0" smtClean="0">
                <a:solidFill>
                  <a:srgbClr val="1D1272"/>
                </a:solidFill>
              </a:rPr>
              <a:t> yang </a:t>
            </a:r>
            <a:r>
              <a:rPr lang="en-US" sz="3200" b="1" dirty="0" err="1" smtClean="0">
                <a:solidFill>
                  <a:srgbClr val="1D1272"/>
                </a:solidFill>
              </a:rPr>
              <a:t>ada</a:t>
            </a:r>
            <a:r>
              <a:rPr lang="en-US" sz="3200" b="1" dirty="0" smtClean="0">
                <a:solidFill>
                  <a:srgbClr val="1D1272"/>
                </a:solidFill>
              </a:rPr>
              <a:t> </a:t>
            </a:r>
            <a:endParaRPr lang="en-US" sz="3200" b="1" dirty="0">
              <a:solidFill>
                <a:srgbClr val="1D127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Lakukan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penelusuran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>
                <a:solidFill>
                  <a:srgbClr val="1D1272"/>
                </a:solidFill>
              </a:rPr>
              <a:t>pustaka</a:t>
            </a:r>
            <a:r>
              <a:rPr lang="en-US" sz="3200" b="1" dirty="0">
                <a:solidFill>
                  <a:srgbClr val="1D1272"/>
                </a:solidFill>
              </a:rPr>
              <a:t> </a:t>
            </a:r>
            <a:r>
              <a:rPr lang="en-US" sz="3200" b="1" dirty="0" err="1" smtClean="0">
                <a:solidFill>
                  <a:srgbClr val="1D1272"/>
                </a:solidFill>
              </a:rPr>
              <a:t>secara</a:t>
            </a:r>
            <a:endParaRPr lang="en-US" sz="3200" b="1" dirty="0" smtClean="0">
              <a:solidFill>
                <a:srgbClr val="1D1272"/>
              </a:solidFill>
            </a:endParaRPr>
          </a:p>
          <a:p>
            <a:r>
              <a:rPr lang="en-US" sz="3200" b="1" dirty="0" smtClean="0">
                <a:solidFill>
                  <a:srgbClr val="1D1272"/>
                </a:solidFill>
              </a:rPr>
              <a:t>   </a:t>
            </a:r>
            <a:r>
              <a:rPr lang="en-US" sz="3200" b="1" dirty="0" err="1" smtClean="0">
                <a:solidFill>
                  <a:srgbClr val="1D1272"/>
                </a:solidFill>
              </a:rPr>
              <a:t>seksama</a:t>
            </a:r>
            <a:r>
              <a:rPr lang="en-US" sz="2400" b="1" dirty="0" smtClean="0">
                <a:solidFill>
                  <a:srgbClr val="1D1272"/>
                </a:solidFill>
              </a:rPr>
              <a:t> </a:t>
            </a:r>
            <a:endParaRPr lang="en-US" sz="2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90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34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861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F2A157-B0C2-4178-ADB0-93BFE8AE19BC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990600" y="5181600"/>
            <a:ext cx="7239000" cy="1447800"/>
          </a:xfrm>
          <a:prstGeom prst="rect">
            <a:avLst/>
          </a:prstGeom>
          <a:solidFill>
            <a:srgbClr val="3399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WordArt 3"/>
          <p:cNvSpPr>
            <a:spLocks noChangeArrowheads="1" noChangeShapeType="1" noTextEdit="1"/>
          </p:cNvSpPr>
          <p:nvPr/>
        </p:nvSpPr>
        <p:spPr bwMode="auto">
          <a:xfrm>
            <a:off x="1141413" y="5867400"/>
            <a:ext cx="6810375" cy="914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What editors like about paper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19800" y="2743200"/>
            <a:ext cx="3124200" cy="1371600"/>
            <a:chOff x="144" y="1008"/>
            <a:chExt cx="1694" cy="816"/>
          </a:xfrm>
        </p:grpSpPr>
        <p:sp>
          <p:nvSpPr>
            <p:cNvPr id="25638" name="Oval 5"/>
            <p:cNvSpPr>
              <a:spLocks noChangeArrowheads="1"/>
            </p:cNvSpPr>
            <p:nvPr/>
          </p:nvSpPr>
          <p:spPr bwMode="auto">
            <a:xfrm>
              <a:off x="144" y="1008"/>
              <a:ext cx="1681" cy="816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9" name="Text Box 6"/>
            <p:cNvSpPr txBox="1">
              <a:spLocks noChangeArrowheads="1"/>
            </p:cNvSpPr>
            <p:nvPr/>
          </p:nvSpPr>
          <p:spPr bwMode="auto">
            <a:xfrm>
              <a:off x="288" y="1104"/>
              <a:ext cx="1550" cy="47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>
                  <a:solidFill>
                    <a:srgbClr val="000099"/>
                  </a:solidFill>
                </a:rPr>
                <a:t>Brevity and clarity in writing</a:t>
              </a:r>
              <a:r>
                <a:rPr lang="en-GB" sz="2400"/>
                <a:t> </a:t>
              </a:r>
              <a:endParaRPr lang="en-GB" sz="3200" b="1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" y="3657600"/>
            <a:ext cx="2590800" cy="1252538"/>
            <a:chOff x="240" y="2112"/>
            <a:chExt cx="1497" cy="864"/>
          </a:xfrm>
        </p:grpSpPr>
        <p:sp>
          <p:nvSpPr>
            <p:cNvPr id="25636" name="Oval 8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7" name="Text Box 9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 b="1">
                  <a:solidFill>
                    <a:srgbClr val="000099"/>
                  </a:solidFill>
                </a:rPr>
                <a:t>Messages </a:t>
              </a:r>
            </a:p>
            <a:p>
              <a:pPr algn="ctr" eaLnBrk="0" hangingPunct="0"/>
              <a:r>
                <a:rPr lang="en-US" sz="2800" b="1">
                  <a:solidFill>
                    <a:srgbClr val="000099"/>
                  </a:solidFill>
                </a:rPr>
                <a:t>that matter</a:t>
              </a:r>
              <a:r>
                <a:rPr lang="en-GB">
                  <a:solidFill>
                    <a:srgbClr val="000099"/>
                  </a:solidFill>
                </a:rPr>
                <a:t> </a:t>
              </a:r>
              <a:endParaRPr lang="en-GB" sz="2400" b="1">
                <a:solidFill>
                  <a:srgbClr val="000099"/>
                </a:solidFill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667000" y="3886200"/>
            <a:ext cx="3733800" cy="1219200"/>
            <a:chOff x="1680" y="2304"/>
            <a:chExt cx="1920" cy="912"/>
          </a:xfrm>
        </p:grpSpPr>
        <p:sp>
          <p:nvSpPr>
            <p:cNvPr id="25634" name="Oval 11"/>
            <p:cNvSpPr>
              <a:spLocks noChangeArrowheads="1"/>
            </p:cNvSpPr>
            <p:nvPr/>
          </p:nvSpPr>
          <p:spPr bwMode="auto">
            <a:xfrm>
              <a:off x="1920" y="2304"/>
              <a:ext cx="1440" cy="912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Text Box 12"/>
            <p:cNvSpPr txBox="1">
              <a:spLocks noChangeArrowheads="1"/>
            </p:cNvSpPr>
            <p:nvPr/>
          </p:nvSpPr>
          <p:spPr bwMode="auto">
            <a:xfrm>
              <a:off x="1680" y="2496"/>
              <a:ext cx="1920" cy="61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Clear research questions</a:t>
              </a:r>
              <a:r>
                <a:rPr lang="en-GB"/>
                <a:t> </a:t>
              </a:r>
              <a:endParaRPr lang="en-GB" sz="2400" b="1"/>
            </a:p>
          </p:txBody>
        </p:sp>
      </p:grpSp>
      <p:sp>
        <p:nvSpPr>
          <p:cNvPr id="25609" name="Oval 13"/>
          <p:cNvSpPr>
            <a:spLocks noChangeArrowheads="1"/>
          </p:cNvSpPr>
          <p:nvPr/>
        </p:nvSpPr>
        <p:spPr bwMode="auto">
          <a:xfrm>
            <a:off x="2771775" y="3789363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3310" name="Oval 14"/>
          <p:cNvSpPr>
            <a:spLocks noChangeArrowheads="1"/>
          </p:cNvSpPr>
          <p:nvPr/>
        </p:nvSpPr>
        <p:spPr bwMode="auto">
          <a:xfrm>
            <a:off x="7924800" y="11430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Oval 15"/>
          <p:cNvSpPr>
            <a:spLocks noChangeArrowheads="1"/>
          </p:cNvSpPr>
          <p:nvPr/>
        </p:nvSpPr>
        <p:spPr bwMode="auto">
          <a:xfrm>
            <a:off x="8534400" y="11430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3312" name="Oval 16"/>
          <p:cNvSpPr>
            <a:spLocks noChangeArrowheads="1"/>
          </p:cNvSpPr>
          <p:nvPr/>
        </p:nvSpPr>
        <p:spPr bwMode="auto">
          <a:xfrm>
            <a:off x="3124200" y="1752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3313" name="Oval 17"/>
          <p:cNvSpPr>
            <a:spLocks noChangeArrowheads="1"/>
          </p:cNvSpPr>
          <p:nvPr/>
        </p:nvSpPr>
        <p:spPr bwMode="auto">
          <a:xfrm flipV="1">
            <a:off x="8686800" y="17526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Oval 18"/>
          <p:cNvSpPr>
            <a:spLocks noChangeArrowheads="1"/>
          </p:cNvSpPr>
          <p:nvPr/>
        </p:nvSpPr>
        <p:spPr bwMode="auto">
          <a:xfrm>
            <a:off x="468313" y="2924175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Oval 19"/>
          <p:cNvSpPr>
            <a:spLocks noChangeArrowheads="1"/>
          </p:cNvSpPr>
          <p:nvPr/>
        </p:nvSpPr>
        <p:spPr bwMode="auto">
          <a:xfrm>
            <a:off x="2843213" y="4941888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Oval 20"/>
          <p:cNvSpPr>
            <a:spLocks noChangeArrowheads="1"/>
          </p:cNvSpPr>
          <p:nvPr/>
        </p:nvSpPr>
        <p:spPr bwMode="auto">
          <a:xfrm>
            <a:off x="609600" y="12954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Oval 21"/>
          <p:cNvSpPr>
            <a:spLocks noChangeArrowheads="1"/>
          </p:cNvSpPr>
          <p:nvPr/>
        </p:nvSpPr>
        <p:spPr bwMode="auto">
          <a:xfrm>
            <a:off x="6400800" y="1752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5618" name="Oval 22"/>
          <p:cNvSpPr>
            <a:spLocks noChangeArrowheads="1"/>
          </p:cNvSpPr>
          <p:nvPr/>
        </p:nvSpPr>
        <p:spPr bwMode="auto">
          <a:xfrm>
            <a:off x="3492500" y="33575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Oval 23"/>
          <p:cNvSpPr>
            <a:spLocks noChangeArrowheads="1"/>
          </p:cNvSpPr>
          <p:nvPr/>
        </p:nvSpPr>
        <p:spPr bwMode="auto">
          <a:xfrm>
            <a:off x="323850" y="46529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Oval 24"/>
          <p:cNvSpPr>
            <a:spLocks noChangeArrowheads="1"/>
          </p:cNvSpPr>
          <p:nvPr/>
        </p:nvSpPr>
        <p:spPr bwMode="auto">
          <a:xfrm>
            <a:off x="7467600" y="1828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1" name="Oval 25"/>
          <p:cNvSpPr>
            <a:spLocks noChangeArrowheads="1"/>
          </p:cNvSpPr>
          <p:nvPr/>
        </p:nvSpPr>
        <p:spPr bwMode="auto">
          <a:xfrm>
            <a:off x="5715000" y="4800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Oval 26"/>
          <p:cNvSpPr>
            <a:spLocks noChangeArrowheads="1"/>
          </p:cNvSpPr>
          <p:nvPr/>
        </p:nvSpPr>
        <p:spPr bwMode="auto">
          <a:xfrm>
            <a:off x="5791200" y="3733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Oval 27"/>
          <p:cNvSpPr>
            <a:spLocks noChangeArrowheads="1"/>
          </p:cNvSpPr>
          <p:nvPr/>
        </p:nvSpPr>
        <p:spPr bwMode="auto">
          <a:xfrm flipV="1">
            <a:off x="8686800" y="51054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3324" name="Oval 28"/>
          <p:cNvSpPr>
            <a:spLocks noChangeArrowheads="1"/>
          </p:cNvSpPr>
          <p:nvPr/>
        </p:nvSpPr>
        <p:spPr bwMode="auto">
          <a:xfrm>
            <a:off x="6629400" y="2362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Oval 29"/>
          <p:cNvSpPr>
            <a:spLocks noChangeArrowheads="1"/>
          </p:cNvSpPr>
          <p:nvPr/>
        </p:nvSpPr>
        <p:spPr bwMode="auto">
          <a:xfrm>
            <a:off x="762000" y="22098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6200" y="2057400"/>
            <a:ext cx="2743200" cy="1524000"/>
            <a:chOff x="240" y="2112"/>
            <a:chExt cx="1497" cy="864"/>
          </a:xfrm>
        </p:grpSpPr>
        <p:sp>
          <p:nvSpPr>
            <p:cNvPr id="25632" name="Oval 31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3" name="Text Box 32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Good grammar and spelling</a:t>
              </a:r>
              <a:endParaRPr lang="en-GB" sz="3200" b="1">
                <a:solidFill>
                  <a:srgbClr val="000099"/>
                </a:solidFill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124200" y="2209800"/>
            <a:ext cx="2590800" cy="1176338"/>
            <a:chOff x="240" y="2112"/>
            <a:chExt cx="1497" cy="864"/>
          </a:xfrm>
        </p:grpSpPr>
        <p:sp>
          <p:nvSpPr>
            <p:cNvPr id="25630" name="Oval 34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1" name="Text Box 35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 b="1">
                  <a:solidFill>
                    <a:srgbClr val="000099"/>
                  </a:solidFill>
                </a:rPr>
                <a:t>Good abstract</a:t>
              </a:r>
              <a:r>
                <a:rPr lang="en-GB"/>
                <a:t> </a:t>
              </a:r>
              <a:endParaRPr lang="en-GB" sz="2400" b="1"/>
            </a:p>
          </p:txBody>
        </p:sp>
      </p:grpSp>
      <p:sp>
        <p:nvSpPr>
          <p:cNvPr id="1463332" name="Oval 36"/>
          <p:cNvSpPr>
            <a:spLocks noChangeArrowheads="1"/>
          </p:cNvSpPr>
          <p:nvPr/>
        </p:nvSpPr>
        <p:spPr bwMode="auto">
          <a:xfrm>
            <a:off x="2362200" y="0"/>
            <a:ext cx="4648200" cy="1981200"/>
          </a:xfrm>
          <a:prstGeom prst="ellipse">
            <a:avLst/>
          </a:prstGeom>
          <a:solidFill>
            <a:srgbClr val="99CC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3333" name="Text Box 37"/>
          <p:cNvSpPr txBox="1">
            <a:spLocks noChangeArrowheads="1"/>
          </p:cNvSpPr>
          <p:nvPr/>
        </p:nvSpPr>
        <p:spPr bwMode="auto">
          <a:xfrm>
            <a:off x="2438400" y="533400"/>
            <a:ext cx="4343400" cy="8842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b="1"/>
              <a:t> </a:t>
            </a:r>
            <a:r>
              <a:rPr lang="en-US" sz="2400" b="1">
                <a:solidFill>
                  <a:srgbClr val="000099"/>
                </a:solidFill>
              </a:rPr>
              <a:t>Clear presentation of methods and results</a:t>
            </a:r>
            <a:r>
              <a:rPr lang="en-GB" sz="2400">
                <a:solidFill>
                  <a:srgbClr val="000099"/>
                </a:solidFill>
              </a:rPr>
              <a:t> </a:t>
            </a:r>
            <a:endParaRPr lang="en-GB" sz="3600" b="1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561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3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63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3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3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6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6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6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6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6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3310" grpId="0" animBg="1"/>
      <p:bldP spid="1463312" grpId="0" animBg="1"/>
      <p:bldP spid="1463313" grpId="0" animBg="1"/>
      <p:bldP spid="1463324" grpId="0" animBg="1"/>
      <p:bldP spid="1463332" grpId="0" animBg="1"/>
      <p:bldP spid="1463333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C3BD8-29F4-4949-A02B-5BFAD30DF7D9}" type="slidenum">
              <a:rPr lang="en-US"/>
              <a:pPr/>
              <a:t>89</a:t>
            </a:fld>
            <a:endParaRPr lang="en-US"/>
          </a:p>
        </p:txBody>
      </p:sp>
      <p:sp>
        <p:nvSpPr>
          <p:cNvPr id="1464322" name="Rectangle 2"/>
          <p:cNvSpPr>
            <a:spLocks noChangeArrowheads="1"/>
          </p:cNvSpPr>
          <p:nvPr/>
        </p:nvSpPr>
        <p:spPr bwMode="auto">
          <a:xfrm>
            <a:off x="990600" y="5181600"/>
            <a:ext cx="7239000" cy="1447800"/>
          </a:xfrm>
          <a:prstGeom prst="rect">
            <a:avLst/>
          </a:prstGeom>
          <a:solidFill>
            <a:srgbClr val="3399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23" name="WordArt 3"/>
          <p:cNvSpPr>
            <a:spLocks noChangeArrowheads="1" noChangeShapeType="1" noTextEdit="1"/>
          </p:cNvSpPr>
          <p:nvPr/>
        </p:nvSpPr>
        <p:spPr bwMode="auto">
          <a:xfrm>
            <a:off x="1141413" y="5867400"/>
            <a:ext cx="6810375" cy="914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What editors dislike about paper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19800" y="2819400"/>
            <a:ext cx="3124200" cy="2209800"/>
            <a:chOff x="144" y="1008"/>
            <a:chExt cx="1694" cy="816"/>
          </a:xfrm>
        </p:grpSpPr>
        <p:sp>
          <p:nvSpPr>
            <p:cNvPr id="1464325" name="Oval 5"/>
            <p:cNvSpPr>
              <a:spLocks noChangeArrowheads="1"/>
            </p:cNvSpPr>
            <p:nvPr/>
          </p:nvSpPr>
          <p:spPr bwMode="auto">
            <a:xfrm>
              <a:off x="144" y="1008"/>
              <a:ext cx="1681" cy="816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326" name="Text Box 6"/>
            <p:cNvSpPr txBox="1">
              <a:spLocks noChangeArrowheads="1"/>
            </p:cNvSpPr>
            <p:nvPr/>
          </p:nvSpPr>
          <p:spPr bwMode="auto">
            <a:xfrm>
              <a:off x="288" y="1104"/>
              <a:ext cx="1550" cy="50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2400" b="1">
                <a:solidFill>
                  <a:srgbClr val="000099"/>
                </a:solidFill>
              </a:endParaRPr>
            </a:p>
            <a:p>
              <a:pPr algn="ctr"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rgbClr val="000099"/>
                  </a:solidFill>
                </a:rPr>
                <a:t>Unrepresentative samples</a:t>
              </a:r>
              <a:r>
                <a:rPr lang="en-US" sz="2400"/>
                <a:t> </a:t>
              </a:r>
              <a:endParaRPr lang="en-GB" sz="3200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1000" y="3429000"/>
            <a:ext cx="2971800" cy="1752600"/>
            <a:chOff x="240" y="2112"/>
            <a:chExt cx="1497" cy="864"/>
          </a:xfrm>
        </p:grpSpPr>
        <p:sp>
          <p:nvSpPr>
            <p:cNvPr id="1464328" name="Oval 8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329" name="Text Box 9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Very long papers </a:t>
              </a:r>
            </a:p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(&gt; 3,000 words)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971800" y="3886200"/>
            <a:ext cx="3581400" cy="1427163"/>
            <a:chOff x="1680" y="2304"/>
            <a:chExt cx="1920" cy="1068"/>
          </a:xfrm>
        </p:grpSpPr>
        <p:sp>
          <p:nvSpPr>
            <p:cNvPr id="1464331" name="Oval 11"/>
            <p:cNvSpPr>
              <a:spLocks noChangeArrowheads="1"/>
            </p:cNvSpPr>
            <p:nvPr/>
          </p:nvSpPr>
          <p:spPr bwMode="auto">
            <a:xfrm>
              <a:off x="1920" y="2304"/>
              <a:ext cx="1440" cy="912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332" name="Text Box 12"/>
            <p:cNvSpPr txBox="1">
              <a:spLocks noChangeArrowheads="1"/>
            </p:cNvSpPr>
            <p:nvPr/>
          </p:nvSpPr>
          <p:spPr bwMode="auto">
            <a:xfrm>
              <a:off x="1680" y="2496"/>
              <a:ext cx="1920" cy="87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en-US" sz="2400" b="1">
                  <a:solidFill>
                    <a:srgbClr val="000099"/>
                  </a:solidFill>
                </a:rPr>
                <a:t>Unoriginal </a:t>
              </a:r>
            </a:p>
            <a:p>
              <a:pPr algn="ctr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</a:pPr>
              <a:r>
                <a:rPr lang="en-US" sz="2400" b="1">
                  <a:solidFill>
                    <a:srgbClr val="000099"/>
                  </a:solidFill>
                </a:rPr>
                <a:t>research</a:t>
              </a:r>
            </a:p>
            <a:p>
              <a:pPr algn="ctr" eaLnBrk="0" hangingPunct="0"/>
              <a:r>
                <a:rPr lang="en-GB"/>
                <a:t> </a:t>
              </a:r>
            </a:p>
          </p:txBody>
        </p:sp>
      </p:grpSp>
      <p:sp>
        <p:nvSpPr>
          <p:cNvPr id="1464333" name="Oval 13"/>
          <p:cNvSpPr>
            <a:spLocks noChangeArrowheads="1"/>
          </p:cNvSpPr>
          <p:nvPr/>
        </p:nvSpPr>
        <p:spPr bwMode="auto">
          <a:xfrm>
            <a:off x="2286000" y="3124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4" name="Oval 14"/>
          <p:cNvSpPr>
            <a:spLocks noChangeArrowheads="1"/>
          </p:cNvSpPr>
          <p:nvPr/>
        </p:nvSpPr>
        <p:spPr bwMode="auto">
          <a:xfrm>
            <a:off x="7924800" y="11430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5" name="Oval 15"/>
          <p:cNvSpPr>
            <a:spLocks noChangeArrowheads="1"/>
          </p:cNvSpPr>
          <p:nvPr/>
        </p:nvSpPr>
        <p:spPr bwMode="auto">
          <a:xfrm>
            <a:off x="8534400" y="11430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6" name="Oval 16"/>
          <p:cNvSpPr>
            <a:spLocks noChangeArrowheads="1"/>
          </p:cNvSpPr>
          <p:nvPr/>
        </p:nvSpPr>
        <p:spPr bwMode="auto">
          <a:xfrm>
            <a:off x="3124200" y="1752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7" name="Oval 17"/>
          <p:cNvSpPr>
            <a:spLocks noChangeArrowheads="1"/>
          </p:cNvSpPr>
          <p:nvPr/>
        </p:nvSpPr>
        <p:spPr bwMode="auto">
          <a:xfrm flipV="1">
            <a:off x="8686800" y="17526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8" name="Oval 18"/>
          <p:cNvSpPr>
            <a:spLocks noChangeArrowheads="1"/>
          </p:cNvSpPr>
          <p:nvPr/>
        </p:nvSpPr>
        <p:spPr bwMode="auto">
          <a:xfrm>
            <a:off x="468313" y="2924175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39" name="Oval 19"/>
          <p:cNvSpPr>
            <a:spLocks noChangeArrowheads="1"/>
          </p:cNvSpPr>
          <p:nvPr/>
        </p:nvSpPr>
        <p:spPr bwMode="auto">
          <a:xfrm>
            <a:off x="2843213" y="4941888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0" name="Oval 20"/>
          <p:cNvSpPr>
            <a:spLocks noChangeArrowheads="1"/>
          </p:cNvSpPr>
          <p:nvPr/>
        </p:nvSpPr>
        <p:spPr bwMode="auto">
          <a:xfrm>
            <a:off x="609600" y="12954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1" name="Oval 21"/>
          <p:cNvSpPr>
            <a:spLocks noChangeArrowheads="1"/>
          </p:cNvSpPr>
          <p:nvPr/>
        </p:nvSpPr>
        <p:spPr bwMode="auto">
          <a:xfrm>
            <a:off x="6400800" y="1752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1464342" name="Oval 22"/>
          <p:cNvSpPr>
            <a:spLocks noChangeArrowheads="1"/>
          </p:cNvSpPr>
          <p:nvPr/>
        </p:nvSpPr>
        <p:spPr bwMode="auto">
          <a:xfrm>
            <a:off x="3492500" y="33575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3" name="Oval 23"/>
          <p:cNvSpPr>
            <a:spLocks noChangeArrowheads="1"/>
          </p:cNvSpPr>
          <p:nvPr/>
        </p:nvSpPr>
        <p:spPr bwMode="auto">
          <a:xfrm>
            <a:off x="323850" y="4652963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4" name="Oval 24"/>
          <p:cNvSpPr>
            <a:spLocks noChangeArrowheads="1"/>
          </p:cNvSpPr>
          <p:nvPr/>
        </p:nvSpPr>
        <p:spPr bwMode="auto">
          <a:xfrm>
            <a:off x="7467600" y="1828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5" name="Oval 25"/>
          <p:cNvSpPr>
            <a:spLocks noChangeArrowheads="1"/>
          </p:cNvSpPr>
          <p:nvPr/>
        </p:nvSpPr>
        <p:spPr bwMode="auto">
          <a:xfrm>
            <a:off x="5715000" y="48006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6" name="Oval 26"/>
          <p:cNvSpPr>
            <a:spLocks noChangeArrowheads="1"/>
          </p:cNvSpPr>
          <p:nvPr/>
        </p:nvSpPr>
        <p:spPr bwMode="auto">
          <a:xfrm>
            <a:off x="5791200" y="3733800"/>
            <a:ext cx="304800" cy="3048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7" name="Oval 27"/>
          <p:cNvSpPr>
            <a:spLocks noChangeArrowheads="1"/>
          </p:cNvSpPr>
          <p:nvPr/>
        </p:nvSpPr>
        <p:spPr bwMode="auto">
          <a:xfrm flipV="1">
            <a:off x="8686800" y="5105400"/>
            <a:ext cx="457200" cy="3810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8" name="Oval 28"/>
          <p:cNvSpPr>
            <a:spLocks noChangeArrowheads="1"/>
          </p:cNvSpPr>
          <p:nvPr/>
        </p:nvSpPr>
        <p:spPr bwMode="auto">
          <a:xfrm>
            <a:off x="6629400" y="23622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49" name="Oval 29"/>
          <p:cNvSpPr>
            <a:spLocks noChangeArrowheads="1"/>
          </p:cNvSpPr>
          <p:nvPr/>
        </p:nvSpPr>
        <p:spPr bwMode="auto">
          <a:xfrm>
            <a:off x="762000" y="2209800"/>
            <a:ext cx="228600" cy="228600"/>
          </a:xfrm>
          <a:prstGeom prst="ellipse">
            <a:avLst/>
          </a:prstGeom>
          <a:solidFill>
            <a:srgbClr val="3399FF"/>
          </a:solidFill>
          <a:ln w="952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6200" y="1371600"/>
            <a:ext cx="2743200" cy="1524000"/>
            <a:chOff x="240" y="2112"/>
            <a:chExt cx="1497" cy="864"/>
          </a:xfrm>
        </p:grpSpPr>
        <p:sp>
          <p:nvSpPr>
            <p:cNvPr id="1464351" name="Oval 31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352" name="Text Box 32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bad grammar and spelling</a:t>
              </a:r>
              <a:endParaRPr lang="en-GB" sz="3200" b="1">
                <a:solidFill>
                  <a:srgbClr val="000099"/>
                </a:solidFill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2743200" y="1981200"/>
            <a:ext cx="3429000" cy="1752600"/>
            <a:chOff x="240" y="2112"/>
            <a:chExt cx="1497" cy="864"/>
          </a:xfrm>
        </p:grpSpPr>
        <p:sp>
          <p:nvSpPr>
            <p:cNvPr id="1464354" name="Oval 34"/>
            <p:cNvSpPr>
              <a:spLocks noChangeArrowheads="1"/>
            </p:cNvSpPr>
            <p:nvPr/>
          </p:nvSpPr>
          <p:spPr bwMode="auto">
            <a:xfrm>
              <a:off x="240" y="2112"/>
              <a:ext cx="1488" cy="864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4355" name="Text Box 35"/>
            <p:cNvSpPr txBox="1">
              <a:spLocks noChangeArrowheads="1"/>
            </p:cNvSpPr>
            <p:nvPr/>
          </p:nvSpPr>
          <p:spPr bwMode="auto">
            <a:xfrm>
              <a:off x="249" y="2251"/>
              <a:ext cx="1488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000099"/>
                  </a:solidFill>
                </a:rPr>
                <a:t>Incorrect or flawed research methods</a:t>
              </a:r>
              <a:r>
                <a:rPr lang="en-US" sz="2400"/>
                <a:t> </a:t>
              </a:r>
              <a:r>
                <a:rPr lang="en-GB" sz="2400"/>
                <a:t> </a:t>
              </a:r>
            </a:p>
          </p:txBody>
        </p:sp>
      </p:grpSp>
      <p:sp>
        <p:nvSpPr>
          <p:cNvPr id="1464356" name="Oval 36"/>
          <p:cNvSpPr>
            <a:spLocks noChangeArrowheads="1"/>
          </p:cNvSpPr>
          <p:nvPr/>
        </p:nvSpPr>
        <p:spPr bwMode="auto">
          <a:xfrm>
            <a:off x="2362200" y="0"/>
            <a:ext cx="4648200" cy="1981200"/>
          </a:xfrm>
          <a:prstGeom prst="ellipse">
            <a:avLst/>
          </a:prstGeom>
          <a:solidFill>
            <a:srgbClr val="99C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57" name="Text Box 37"/>
          <p:cNvSpPr txBox="1">
            <a:spLocks noChangeArrowheads="1"/>
          </p:cNvSpPr>
          <p:nvPr/>
        </p:nvSpPr>
        <p:spPr bwMode="auto">
          <a:xfrm>
            <a:off x="2438400" y="533400"/>
            <a:ext cx="4343400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800" b="1"/>
              <a:t> </a:t>
            </a:r>
            <a:r>
              <a:rPr lang="en-US" sz="2800" b="1">
                <a:solidFill>
                  <a:srgbClr val="000099"/>
                </a:solidFill>
              </a:rPr>
              <a:t>Non-randomised interventions</a:t>
            </a:r>
          </a:p>
        </p:txBody>
      </p:sp>
    </p:spTree>
    <p:extLst>
      <p:ext uri="{BB962C8B-B14F-4D97-AF65-F5344CB8AC3E}">
        <p14:creationId xmlns:p14="http://schemas.microsoft.com/office/powerpoint/2010/main" xmlns="" val="378463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4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64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4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6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6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6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6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6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34" grpId="0" animBg="1"/>
      <p:bldP spid="1464336" grpId="0" animBg="1"/>
      <p:bldP spid="1464337" grpId="0" animBg="1"/>
      <p:bldP spid="1464348" grpId="0" animBg="1"/>
      <p:bldP spid="1464356" grpId="0" animBg="1"/>
      <p:bldP spid="14643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/>
          <a:p>
            <a:fld id="{8196642E-DC62-4792-B306-68A66E11C60F}" type="slidenum">
              <a:rPr lang="en-US"/>
              <a:pPr/>
              <a:t>9</a:t>
            </a:fld>
            <a:endParaRPr lang="en-US"/>
          </a:p>
        </p:txBody>
      </p:sp>
      <p:sp>
        <p:nvSpPr>
          <p:cNvPr id="129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563563"/>
          </a:xfrm>
        </p:spPr>
        <p:txBody>
          <a:bodyPr/>
          <a:lstStyle/>
          <a:p>
            <a:r>
              <a:rPr lang="en-US"/>
              <a:t>Jumlah publikasi ilmiah </a:t>
            </a:r>
            <a:br>
              <a:rPr lang="en-US"/>
            </a:br>
            <a:r>
              <a:rPr lang="en-US"/>
              <a:t>di berbagai negara</a:t>
            </a:r>
          </a:p>
        </p:txBody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99460" name="Picture 4" descr="image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87463"/>
            <a:ext cx="9144000" cy="499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99462" name="Text Box 6"/>
          <p:cNvSpPr txBox="1">
            <a:spLocks noChangeArrowheads="1"/>
          </p:cNvSpPr>
          <p:nvPr/>
        </p:nvSpPr>
        <p:spPr bwMode="auto">
          <a:xfrm>
            <a:off x="4572000" y="6415088"/>
            <a:ext cx="43434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Source: Scopus (accessed July 2009)</a:t>
            </a:r>
          </a:p>
        </p:txBody>
      </p:sp>
    </p:spTree>
    <p:extLst>
      <p:ext uri="{BB962C8B-B14F-4D97-AF65-F5344CB8AC3E}">
        <p14:creationId xmlns:p14="http://schemas.microsoft.com/office/powerpoint/2010/main" xmlns="" val="20344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B6CD2CB-F730-45C6-8AE2-50BF5DB37B87}" type="slidenum">
              <a:rPr lang="en-AU"/>
              <a:pPr>
                <a:defRPr/>
              </a:pPr>
              <a:t>90</a:t>
            </a:fld>
            <a:endParaRPr lang="en-AU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5140" name="Rectangle 4"/>
          <p:cNvSpPr>
            <a:spLocks noGrp="1" noChangeArrowheads="1"/>
          </p:cNvSpPr>
          <p:nvPr>
            <p:ph type="title"/>
          </p:nvPr>
        </p:nvSpPr>
        <p:spPr>
          <a:xfrm>
            <a:off x="484186" y="-13198"/>
            <a:ext cx="8659813" cy="114300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b="1" dirty="0" err="1" smtClean="0"/>
              <a:t>Mutu</a:t>
            </a:r>
            <a:r>
              <a:rPr lang="en-US" b="1" dirty="0" smtClean="0"/>
              <a:t> </a:t>
            </a:r>
            <a:r>
              <a:rPr lang="en-US" b="1" dirty="0" err="1" smtClean="0"/>
              <a:t>Jurnal</a:t>
            </a:r>
            <a:r>
              <a:rPr lang="en-US" b="1" dirty="0" smtClean="0"/>
              <a:t>  &amp; </a:t>
            </a:r>
            <a:r>
              <a:rPr lang="en-US" b="1" dirty="0" err="1" smtClean="0"/>
              <a:t>Penilaian</a:t>
            </a:r>
            <a:r>
              <a:rPr lang="en-US" b="1" dirty="0" smtClean="0"/>
              <a:t> </a:t>
            </a:r>
            <a:r>
              <a:rPr lang="en-US" dirty="0" err="1" smtClean="0"/>
              <a:t>Akreditasi</a:t>
            </a:r>
            <a:endParaRPr lang="en-US" b="1" noProof="1" smtClean="0"/>
          </a:p>
        </p:txBody>
      </p:sp>
      <p:sp>
        <p:nvSpPr>
          <p:cNvPr id="4751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458200" cy="4876800"/>
          </a:xfrm>
          <a:effectLst/>
        </p:spPr>
        <p:txBody>
          <a:bodyPr lIns="90488" tIns="44450" rIns="90488" bIns="44450"/>
          <a:lstStyle/>
          <a:p>
            <a:pPr eaLnBrk="1" hangingPunct="1">
              <a:defRPr/>
            </a:pPr>
            <a:endParaRPr lang="en-US" noProof="1" smtClean="0"/>
          </a:p>
          <a:p>
            <a:pPr eaLnBrk="1" hangingPunct="1">
              <a:defRPr/>
            </a:pPr>
            <a:endParaRPr lang="en-US" noProof="1" smtClean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71463" y="1143000"/>
            <a:ext cx="8872537" cy="54102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492375" y="1296987"/>
            <a:ext cx="3756025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Penamaan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101975" y="1830387"/>
            <a:ext cx="3756025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Kelembagaan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Penerbit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733800" y="2363787"/>
            <a:ext cx="3756025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Penyuntingan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4334668" y="2935287"/>
            <a:ext cx="3513932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  <a:latin typeface="Arial" charset="0"/>
              </a:rPr>
              <a:t>Penampilan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4321020" y="3981497"/>
            <a:ext cx="3827463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Substansi</a:t>
            </a:r>
            <a:r>
              <a:rPr lang="en-US" sz="2400" b="1" dirty="0" smtClean="0">
                <a:solidFill>
                  <a:schemeClr val="bg1"/>
                </a:solidFill>
              </a:rPr>
              <a:t> Isi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4681572" y="3468019"/>
            <a:ext cx="3929028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</a:rPr>
              <a:t>Gaya </a:t>
            </a:r>
            <a:r>
              <a:rPr lang="en-US" sz="2400" b="1" dirty="0" err="1" smtClean="0">
                <a:solidFill>
                  <a:schemeClr val="bg1"/>
                </a:solidFill>
              </a:rPr>
              <a:t>Penulisan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4" name="Rectangle 15"/>
          <p:cNvSpPr>
            <a:spLocks noChangeArrowheads="1"/>
          </p:cNvSpPr>
          <p:nvPr/>
        </p:nvSpPr>
        <p:spPr bwMode="auto">
          <a:xfrm>
            <a:off x="3662362" y="4426424"/>
            <a:ext cx="3827463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Keberkalaan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6" name="Notched Right Arrow 25"/>
          <p:cNvSpPr/>
          <p:nvPr/>
        </p:nvSpPr>
        <p:spPr>
          <a:xfrm>
            <a:off x="586854" y="2387809"/>
            <a:ext cx="3124200" cy="2362200"/>
          </a:xfrm>
          <a:prstGeom prst="notchedRightArrow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234554" y="2990965"/>
            <a:ext cx="1828800" cy="954107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</a:rPr>
              <a:t>Jurnal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Ilmiah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3139506" y="4969608"/>
            <a:ext cx="3827463" cy="379413"/>
          </a:xfrm>
          <a:prstGeom prst="rect">
            <a:avLst/>
          </a:prstGeom>
          <a:solidFill>
            <a:schemeClr val="tx1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Penyebarluasan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2550899" y="5471826"/>
            <a:ext cx="3827463" cy="37941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Disinsentif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71265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  <p:bldP spid="17" grpId="0" animBg="1"/>
      <p:bldP spid="18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563563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Masalah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Penerbitan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Jurnal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Ilmiah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3395" name="Rectangle 3"/>
          <p:cNvSpPr>
            <a:spLocks noChangeArrowheads="1"/>
          </p:cNvSpPr>
          <p:nvPr/>
        </p:nvSpPr>
        <p:spPr bwMode="gray">
          <a:xfrm rot="3419336">
            <a:off x="6383337" y="1149351"/>
            <a:ext cx="923925" cy="10033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3396" name="Text Box 4"/>
          <p:cNvSpPr txBox="1">
            <a:spLocks noChangeArrowheads="1"/>
          </p:cNvSpPr>
          <p:nvPr/>
        </p:nvSpPr>
        <p:spPr bwMode="auto">
          <a:xfrm>
            <a:off x="6324600" y="2286000"/>
            <a:ext cx="2819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n-US" sz="2800" b="1" dirty="0" err="1" smtClean="0">
                <a:solidFill>
                  <a:srgbClr val="FF0000"/>
                </a:solidFill>
              </a:rPr>
              <a:t>Pemasaran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lvl="1"/>
            <a:endParaRPr lang="en-US" sz="2800" b="1" dirty="0"/>
          </a:p>
          <a:p>
            <a:endParaRPr lang="en-US" sz="1600" dirty="0">
              <a:solidFill>
                <a:srgbClr val="5F5F5F"/>
              </a:solidFill>
            </a:endParaRPr>
          </a:p>
        </p:txBody>
      </p:sp>
      <p:sp>
        <p:nvSpPr>
          <p:cNvPr id="443397" name="Rectangle 5"/>
          <p:cNvSpPr>
            <a:spLocks noChangeArrowheads="1"/>
          </p:cNvSpPr>
          <p:nvPr/>
        </p:nvSpPr>
        <p:spPr bwMode="gray">
          <a:xfrm rot="3419336">
            <a:off x="1411287" y="2268538"/>
            <a:ext cx="923925" cy="10033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3398" name="Text Box 6"/>
          <p:cNvSpPr txBox="1">
            <a:spLocks noChangeArrowheads="1"/>
          </p:cNvSpPr>
          <p:nvPr/>
        </p:nvSpPr>
        <p:spPr bwMode="gray">
          <a:xfrm>
            <a:off x="1504950" y="2627313"/>
            <a:ext cx="704850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443399" name="Rectangle 7"/>
          <p:cNvSpPr>
            <a:spLocks noChangeArrowheads="1"/>
          </p:cNvSpPr>
          <p:nvPr/>
        </p:nvSpPr>
        <p:spPr bwMode="gray">
          <a:xfrm rot="3419336">
            <a:off x="2846387" y="4173538"/>
            <a:ext cx="923925" cy="10033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3400" name="Text Box 8"/>
          <p:cNvSpPr txBox="1">
            <a:spLocks noChangeArrowheads="1"/>
          </p:cNvSpPr>
          <p:nvPr/>
        </p:nvSpPr>
        <p:spPr bwMode="gray">
          <a:xfrm>
            <a:off x="2940050" y="4532313"/>
            <a:ext cx="869950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43401" name="Rectangle 9"/>
          <p:cNvSpPr>
            <a:spLocks noChangeArrowheads="1"/>
          </p:cNvSpPr>
          <p:nvPr/>
        </p:nvSpPr>
        <p:spPr bwMode="gray">
          <a:xfrm rot="3419336">
            <a:off x="4916487" y="3021013"/>
            <a:ext cx="923925" cy="1003300"/>
          </a:xfrm>
          <a:prstGeom prst="rect">
            <a:avLst/>
          </a:prstGeom>
          <a:gradFill rotWithShape="1">
            <a:gsLst>
              <a:gs pos="0">
                <a:srgbClr val="3279D8"/>
              </a:gs>
              <a:gs pos="100000">
                <a:srgbClr val="3279D8">
                  <a:gamma/>
                  <a:shade val="46275"/>
                  <a:invGamma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3402" name="Text Box 10"/>
          <p:cNvSpPr txBox="1">
            <a:spLocks noChangeArrowheads="1"/>
          </p:cNvSpPr>
          <p:nvPr/>
        </p:nvSpPr>
        <p:spPr bwMode="gray">
          <a:xfrm>
            <a:off x="5010150" y="3379788"/>
            <a:ext cx="857250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43403" name="Text Box 11"/>
          <p:cNvSpPr txBox="1">
            <a:spLocks noChangeArrowheads="1"/>
          </p:cNvSpPr>
          <p:nvPr/>
        </p:nvSpPr>
        <p:spPr bwMode="gray">
          <a:xfrm>
            <a:off x="6477000" y="1508125"/>
            <a:ext cx="79375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443404" name="Line 12"/>
          <p:cNvSpPr>
            <a:spLocks noChangeShapeType="1"/>
          </p:cNvSpPr>
          <p:nvPr/>
        </p:nvSpPr>
        <p:spPr bwMode="auto">
          <a:xfrm>
            <a:off x="2209800" y="3222625"/>
            <a:ext cx="762000" cy="1066800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3405" name="Line 13"/>
          <p:cNvSpPr>
            <a:spLocks noChangeShapeType="1"/>
          </p:cNvSpPr>
          <p:nvPr/>
        </p:nvSpPr>
        <p:spPr bwMode="auto">
          <a:xfrm flipV="1">
            <a:off x="3810000" y="3756025"/>
            <a:ext cx="1066800" cy="609600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3406" name="Line 14"/>
          <p:cNvSpPr>
            <a:spLocks noChangeShapeType="1"/>
          </p:cNvSpPr>
          <p:nvPr/>
        </p:nvSpPr>
        <p:spPr bwMode="auto">
          <a:xfrm flipV="1">
            <a:off x="5943600" y="2209800"/>
            <a:ext cx="533400" cy="936625"/>
          </a:xfrm>
          <a:prstGeom prst="line">
            <a:avLst/>
          </a:prstGeom>
          <a:noFill/>
          <a:ln w="57150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3407" name="Text Box 15"/>
          <p:cNvSpPr txBox="1">
            <a:spLocks noChangeArrowheads="1"/>
          </p:cNvSpPr>
          <p:nvPr/>
        </p:nvSpPr>
        <p:spPr bwMode="auto">
          <a:xfrm>
            <a:off x="2667000" y="2133600"/>
            <a:ext cx="41148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53882" dir="2700000" algn="ctr" rotWithShape="0">
              <a:srgbClr val="B2B2B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Jurnal</a:t>
            </a:r>
            <a:r>
              <a:rPr lang="en-US" sz="32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Ilmiah</a:t>
            </a:r>
            <a:endParaRPr lang="en-US" sz="3200" b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3408" name="Text Box 16"/>
          <p:cNvSpPr txBox="1">
            <a:spLocks noChangeArrowheads="1"/>
          </p:cNvSpPr>
          <p:nvPr/>
        </p:nvSpPr>
        <p:spPr bwMode="auto">
          <a:xfrm>
            <a:off x="0" y="4114800"/>
            <a:ext cx="28956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3200" b="1" dirty="0" err="1" smtClean="0">
                <a:solidFill>
                  <a:srgbClr val="FF0000"/>
                </a:solidFill>
              </a:rPr>
              <a:t>Penyuntingan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0" lvl="1"/>
            <a:endParaRPr lang="en-US" sz="2400" b="1" dirty="0"/>
          </a:p>
          <a:p>
            <a:pPr marL="0" lvl="1"/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waktu</a:t>
            </a:r>
            <a:endParaRPr lang="en-US" sz="2400" b="1" dirty="0"/>
          </a:p>
          <a:p>
            <a:endParaRPr lang="en-US" sz="1400" dirty="0">
              <a:solidFill>
                <a:srgbClr val="5F5F5F"/>
              </a:solidFill>
            </a:endParaRPr>
          </a:p>
        </p:txBody>
      </p:sp>
      <p:sp>
        <p:nvSpPr>
          <p:cNvPr id="443409" name="Text Box 17"/>
          <p:cNvSpPr txBox="1">
            <a:spLocks noChangeArrowheads="1"/>
          </p:cNvSpPr>
          <p:nvPr/>
        </p:nvSpPr>
        <p:spPr bwMode="auto">
          <a:xfrm>
            <a:off x="4343400" y="4191000"/>
            <a:ext cx="37338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n-US" sz="3200" b="1" dirty="0" err="1" smtClean="0">
                <a:solidFill>
                  <a:srgbClr val="FF0000"/>
                </a:solidFill>
              </a:rPr>
              <a:t>Masalah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Pencetakan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endParaRPr lang="en-US" sz="1400" dirty="0">
              <a:solidFill>
                <a:srgbClr val="5F5F5F"/>
              </a:solidFill>
            </a:endParaRPr>
          </a:p>
        </p:txBody>
      </p:sp>
      <p:sp>
        <p:nvSpPr>
          <p:cNvPr id="443410" name="Text Box 18"/>
          <p:cNvSpPr txBox="1">
            <a:spLocks noChangeArrowheads="1"/>
          </p:cNvSpPr>
          <p:nvPr/>
        </p:nvSpPr>
        <p:spPr bwMode="auto">
          <a:xfrm>
            <a:off x="762000" y="1143000"/>
            <a:ext cx="36576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2800" b="1" dirty="0" err="1" smtClean="0">
                <a:solidFill>
                  <a:srgbClr val="FF0000"/>
                </a:solidFill>
              </a:rPr>
              <a:t>Jumlah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dan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Mutu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Artikel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Imiah</a:t>
            </a:r>
            <a:endParaRPr lang="en-US" sz="2800" b="1" dirty="0">
              <a:solidFill>
                <a:srgbClr val="FF0000"/>
              </a:solidFill>
            </a:endParaRPr>
          </a:p>
          <a:p>
            <a:endParaRPr lang="en-US" sz="2200" b="1" dirty="0">
              <a:solidFill>
                <a:srgbClr val="5F5F5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167171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Stok</a:t>
            </a:r>
            <a:r>
              <a:rPr lang="en-US" b="1" dirty="0" smtClean="0"/>
              <a:t> </a:t>
            </a:r>
            <a:r>
              <a:rPr lang="en-US" b="1" dirty="0" err="1" smtClean="0"/>
              <a:t>Naskah</a:t>
            </a:r>
            <a:r>
              <a:rPr lang="en-US" b="1" dirty="0" smtClean="0"/>
              <a:t> </a:t>
            </a:r>
            <a:r>
              <a:rPr lang="en-US" b="1" dirty="0" err="1" smtClean="0"/>
              <a:t>terbatas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err="1" smtClean="0"/>
              <a:t>Naskah</a:t>
            </a:r>
            <a:r>
              <a:rPr lang="en-US" b="1" dirty="0" smtClean="0"/>
              <a:t> </a:t>
            </a:r>
            <a:r>
              <a:rPr lang="en-US" b="1" dirty="0" err="1" smtClean="0"/>
              <a:t>belum</a:t>
            </a:r>
            <a:r>
              <a:rPr lang="en-US" b="1" dirty="0" smtClean="0"/>
              <a:t> </a:t>
            </a:r>
            <a:r>
              <a:rPr lang="en-US" b="1" dirty="0" err="1" smtClean="0"/>
              <a:t>sempurna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52774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3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3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3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3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3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3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3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3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3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3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3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3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3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3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animBg="1"/>
      <p:bldP spid="443396" grpId="0"/>
      <p:bldP spid="443397" grpId="0" animBg="1"/>
      <p:bldP spid="443398" grpId="0"/>
      <p:bldP spid="443399" grpId="0" animBg="1"/>
      <p:bldP spid="443400" grpId="0"/>
      <p:bldP spid="443401" grpId="0" animBg="1"/>
      <p:bldP spid="443402" grpId="0"/>
      <p:bldP spid="443403" grpId="0"/>
      <p:bldP spid="443404" grpId="0" animBg="1"/>
      <p:bldP spid="443405" grpId="0" animBg="1"/>
      <p:bldP spid="443406" grpId="0" animBg="1"/>
      <p:bldP spid="443408" grpId="0"/>
      <p:bldP spid="443409" grpId="0"/>
      <p:bldP spid="443410" grpId="0"/>
      <p:bldP spid="1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8653158"/>
              </p:ext>
            </p:extLst>
          </p:nvPr>
        </p:nvGraphicFramePr>
        <p:xfrm>
          <a:off x="457200" y="1019953"/>
          <a:ext cx="8229600" cy="4848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9627242">
            <a:off x="614294" y="1455671"/>
            <a:ext cx="15632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Input</a:t>
            </a:r>
          </a:p>
        </p:txBody>
      </p:sp>
      <p:sp>
        <p:nvSpPr>
          <p:cNvPr id="8" name="Rectangle 7"/>
          <p:cNvSpPr/>
          <p:nvPr/>
        </p:nvSpPr>
        <p:spPr>
          <a:xfrm rot="19627242">
            <a:off x="6867168" y="1505499"/>
            <a:ext cx="18646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Out</a:t>
            </a:r>
            <a:r>
              <a:rPr lang="en-US" sz="4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put</a:t>
            </a:r>
          </a:p>
        </p:txBody>
      </p:sp>
      <p:sp>
        <p:nvSpPr>
          <p:cNvPr id="9" name="Rectangle 8"/>
          <p:cNvSpPr/>
          <p:nvPr/>
        </p:nvSpPr>
        <p:spPr>
          <a:xfrm rot="19627242">
            <a:off x="3204072" y="1449544"/>
            <a:ext cx="21804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</a:t>
            </a:r>
            <a:endParaRPr lang="en-US" sz="4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643" y="57150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Kata </a:t>
            </a:r>
            <a:r>
              <a:rPr lang="en-US" sz="2400" dirty="0" err="1" smtClean="0"/>
              <a:t>kunci</a:t>
            </a:r>
            <a:r>
              <a:rPr lang="en-US" sz="2400" dirty="0" smtClean="0"/>
              <a:t>: </a:t>
            </a:r>
            <a:r>
              <a:rPr lang="en-US" sz="2400" dirty="0" err="1" smtClean="0"/>
              <a:t>Tampilan</a:t>
            </a:r>
            <a:r>
              <a:rPr lang="en-US" sz="2400" dirty="0" smtClean="0"/>
              <a:t>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, </a:t>
            </a:r>
            <a:r>
              <a:rPr lang="en-US" sz="2400" dirty="0" err="1" smtClean="0"/>
              <a:t>Penyuntingan</a:t>
            </a:r>
            <a:r>
              <a:rPr lang="en-US" sz="2400" dirty="0" smtClean="0"/>
              <a:t> </a:t>
            </a:r>
            <a:r>
              <a:rPr lang="en-US" sz="2400" dirty="0" err="1" smtClean="0"/>
              <a:t>tepat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Terbit</a:t>
            </a:r>
            <a:r>
              <a:rPr lang="en-US" sz="2400" dirty="0" smtClean="0"/>
              <a:t> </a:t>
            </a:r>
            <a:r>
              <a:rPr lang="en-US" sz="2400" dirty="0" err="1" smtClean="0"/>
              <a:t>tepat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32216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8" grpId="0"/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E-Journal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7F240-1BAA-420D-A637-8C6F35FB2BA3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1720839"/>
            <a:ext cx="7543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meningkatkan</a:t>
            </a:r>
            <a:r>
              <a:rPr lang="en-US" sz="2800" dirty="0" smtClean="0"/>
              <a:t>: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/>
              <a:t>Sitasi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/>
              <a:t>M</a:t>
            </a:r>
            <a:r>
              <a:rPr lang="en-US" sz="2800" b="1" dirty="0" err="1" smtClean="0"/>
              <a:t>inat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menulis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dalam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luar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negeri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/>
              <a:t>penyandang</a:t>
            </a:r>
            <a:r>
              <a:rPr lang="en-US" sz="2800" b="1" dirty="0" smtClean="0"/>
              <a:t> </a:t>
            </a:r>
            <a:r>
              <a:rPr lang="en-US" sz="2800" b="1" dirty="0" err="1"/>
              <a:t>dana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/>
              <a:t>Jumlah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pelanggan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7213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10DEF0-313C-417F-8C07-880C11358591}" type="slidenum">
              <a:rPr lang="en-US" sz="1400" smtClean="0">
                <a:solidFill>
                  <a:schemeClr val="tx1"/>
                </a:solidFill>
              </a:rPr>
              <a:pPr/>
              <a:t>94</a:t>
            </a:fld>
            <a:endParaRPr lang="en-US" sz="1400" smtClean="0">
              <a:solidFill>
                <a:schemeClr val="tx1"/>
              </a:solidFill>
            </a:endParaRPr>
          </a:p>
        </p:txBody>
      </p:sp>
      <p:sp>
        <p:nvSpPr>
          <p:cNvPr id="65539" name="WordArt 2"/>
          <p:cNvSpPr>
            <a:spLocks noChangeArrowheads="1" noChangeShapeType="1" noTextEdit="1"/>
          </p:cNvSpPr>
          <p:nvPr/>
        </p:nvSpPr>
        <p:spPr bwMode="gray">
          <a:xfrm>
            <a:off x="2743200" y="4191000"/>
            <a:ext cx="5715000" cy="8572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tx1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C0C0C0">
                      <a:alpha val="50000"/>
                    </a:srgbClr>
                  </a:outerShdw>
                </a:effectLst>
                <a:latin typeface="Verdana"/>
              </a:rPr>
              <a:t>Thank You !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pic>
        <p:nvPicPr>
          <p:cNvPr id="5" name="Picture 1" descr="E:\DKN 2010\800px-glucose-2d-skelet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799" y="0"/>
            <a:ext cx="5693303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theme/theme1.xml><?xml version="1.0" encoding="utf-8"?>
<a:theme xmlns:a="http://schemas.openxmlformats.org/drawingml/2006/main" name="cdb2004123l">
  <a:themeElements>
    <a:clrScheme name="cdb2004123l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cdb2004123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23l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cdb2004123l</Template>
  <TotalTime>12656</TotalTime>
  <Words>2365</Words>
  <Application>Microsoft Office PowerPoint</Application>
  <PresentationFormat>On-screen Show (4:3)</PresentationFormat>
  <Paragraphs>780</Paragraphs>
  <Slides>94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94</vt:i4>
      </vt:variant>
    </vt:vector>
  </HeadingPairs>
  <TitlesOfParts>
    <vt:vector size="98" baseType="lpstr">
      <vt:lpstr>cdb2004123l</vt:lpstr>
      <vt:lpstr>Chart</vt:lpstr>
      <vt:lpstr>Clip</vt:lpstr>
      <vt:lpstr>Visio</vt:lpstr>
      <vt:lpstr>Pengelolaan  Jurnal Ilmiah Terakreditasi</vt:lpstr>
      <vt:lpstr>Alur Presentasi</vt:lpstr>
      <vt:lpstr>Slide 3</vt:lpstr>
      <vt:lpstr>Tri Darma PT dan Karya Ilmiah</vt:lpstr>
      <vt:lpstr>Slide 5</vt:lpstr>
      <vt:lpstr>Metode dan Etika Ilmiah</vt:lpstr>
      <vt:lpstr>Slide 7</vt:lpstr>
      <vt:lpstr>Publikasi di Jurnal Ilmiah</vt:lpstr>
      <vt:lpstr>Jumlah publikasi ilmiah  di berbagai negara</vt:lpstr>
      <vt:lpstr>Jumlah Publikasi Ilmiah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  Kerangka isi artikel ilmiah </vt:lpstr>
      <vt:lpstr>Slide 19</vt:lpstr>
      <vt:lpstr>Slide 20</vt:lpstr>
      <vt:lpstr>Slide 21</vt:lpstr>
      <vt:lpstr>Slide 22</vt:lpstr>
      <vt:lpstr>Jurnal Ilmiah</vt:lpstr>
      <vt:lpstr>Slide 24</vt:lpstr>
      <vt:lpstr>Slide 25</vt:lpstr>
      <vt:lpstr>Pengelola</vt:lpstr>
      <vt:lpstr>Contoh Jurnal</vt:lpstr>
      <vt:lpstr>Contoh Jurnal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Instruction for Authors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Roles of Author, Editor and Reviewers</vt:lpstr>
      <vt:lpstr>Role of the editor-in-chief </vt:lpstr>
      <vt:lpstr>Editorial board</vt:lpstr>
      <vt:lpstr>Peer Review</vt:lpstr>
      <vt:lpstr>Pengelolaan Naskah</vt:lpstr>
      <vt:lpstr>On line submission</vt:lpstr>
      <vt:lpstr>Kerangka Artikel Ilmiah</vt:lpstr>
      <vt:lpstr>The IMRAD Format</vt:lpstr>
      <vt:lpstr>Slide 55</vt:lpstr>
      <vt:lpstr>Artikel Ilmiah</vt:lpstr>
      <vt:lpstr> Judul </vt:lpstr>
      <vt:lpstr>Slide 58</vt:lpstr>
      <vt:lpstr>Slide 59</vt:lpstr>
      <vt:lpstr>Slide 60</vt:lpstr>
      <vt:lpstr>Contoh short review article</vt:lpstr>
      <vt:lpstr>Slide 62</vt:lpstr>
      <vt:lpstr> Nama Pengarang (Authors) </vt:lpstr>
      <vt:lpstr>Authors</vt:lpstr>
      <vt:lpstr>Tanggal/Genesis Naskah</vt:lpstr>
      <vt:lpstr>Abstract</vt:lpstr>
      <vt:lpstr>Abstrak</vt:lpstr>
      <vt:lpstr>Kata Kunci (Keywords)</vt:lpstr>
      <vt:lpstr>Slide 69</vt:lpstr>
      <vt:lpstr>Introduction</vt:lpstr>
      <vt:lpstr>Slide 71</vt:lpstr>
      <vt:lpstr>Materials and Methods</vt:lpstr>
      <vt:lpstr>Materials and Methods</vt:lpstr>
      <vt:lpstr>Hasil dan Pembahasan</vt:lpstr>
      <vt:lpstr>Results</vt:lpstr>
      <vt:lpstr>Discussion</vt:lpstr>
      <vt:lpstr>Discussion</vt:lpstr>
      <vt:lpstr>References</vt:lpstr>
      <vt:lpstr>Ucapan Terima kasih (Acknowlegments)</vt:lpstr>
      <vt:lpstr>Tabel</vt:lpstr>
      <vt:lpstr>Contoh Tabel</vt:lpstr>
      <vt:lpstr>Slide 82</vt:lpstr>
      <vt:lpstr>Table </vt:lpstr>
      <vt:lpstr>Foto</vt:lpstr>
      <vt:lpstr>Kunci Sukses Publikasi internasional</vt:lpstr>
      <vt:lpstr>Originality your idea</vt:lpstr>
      <vt:lpstr>Slide 87</vt:lpstr>
      <vt:lpstr>Slide 88</vt:lpstr>
      <vt:lpstr>Slide 89</vt:lpstr>
      <vt:lpstr>Mutu Jurnal  &amp; Penilaian Akreditasi</vt:lpstr>
      <vt:lpstr>Masalah Penerbitan Jurnal Ilmiah</vt:lpstr>
      <vt:lpstr>Slide 92</vt:lpstr>
      <vt:lpstr>E-Journal</vt:lpstr>
      <vt:lpstr>Slide 94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ComputerDiv.</dc:creator>
  <cp:lastModifiedBy>TEKNIK</cp:lastModifiedBy>
  <cp:revision>401</cp:revision>
  <cp:lastPrinted>2012-12-18T02:08:59Z</cp:lastPrinted>
  <dcterms:created xsi:type="dcterms:W3CDTF">2009-01-11T00:10:17Z</dcterms:created>
  <dcterms:modified xsi:type="dcterms:W3CDTF">2012-12-18T03:16:27Z</dcterms:modified>
</cp:coreProperties>
</file>